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6"/>
  </p:notesMasterIdLst>
  <p:sldIdLst>
    <p:sldId id="319" r:id="rId4"/>
    <p:sldId id="297" r:id="rId5"/>
    <p:sldId id="339" r:id="rId7"/>
    <p:sldId id="320" r:id="rId8"/>
    <p:sldId id="321" r:id="rId9"/>
    <p:sldId id="323" r:id="rId10"/>
    <p:sldId id="302" r:id="rId11"/>
    <p:sldId id="303" r:id="rId12"/>
    <p:sldId id="324" r:id="rId13"/>
    <p:sldId id="325" r:id="rId14"/>
    <p:sldId id="326" r:id="rId15"/>
    <p:sldId id="327" r:id="rId16"/>
    <p:sldId id="328" r:id="rId17"/>
    <p:sldId id="329" r:id="rId18"/>
    <p:sldId id="330" r:id="rId19"/>
    <p:sldId id="331" r:id="rId20"/>
    <p:sldId id="332" r:id="rId21"/>
    <p:sldId id="333" r:id="rId22"/>
    <p:sldId id="334" r:id="rId23"/>
    <p:sldId id="335" r:id="rId24"/>
    <p:sldId id="338" r:id="rId25"/>
    <p:sldId id="337" r:id="rId26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0" d="100"/>
          <a:sy n="70" d="100"/>
        </p:scale>
        <p:origin x="-150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7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7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7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7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7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080135" y="1856740"/>
            <a:ext cx="4582160" cy="20853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sz="5400" b="1" spc="300">
                <a:solidFill>
                  <a:srgbClr val="2FADAC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自诊断系统及诊断仪使用</a:t>
            </a:r>
            <a:endParaRPr lang="zh-CN" sz="5400" b="1" spc="300">
              <a:solidFill>
                <a:srgbClr val="2FADAC"/>
              </a:solidFill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8" name="图片 7" descr="9e1e3a8fabb0430dfbc8f5c8f2cb18b9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122670" y="1025525"/>
            <a:ext cx="5892165" cy="4806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/>
          <p:nvPr/>
        </p:nvSpPr>
        <p:spPr>
          <a:xfrm>
            <a:off x="819520" y="565813"/>
            <a:ext cx="271208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故障自诊断系统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2"/>
          <p:cNvSpPr txBox="1"/>
          <p:nvPr/>
        </p:nvSpPr>
        <p:spPr>
          <a:xfrm>
            <a:off x="3864260" y="910258"/>
            <a:ext cx="308546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故障诊断仪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50" name="AutoShape 2" descr="http://img1.imgtn.bdimg.com/it/u=2588838958,2725640941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52" name="AutoShape 4" descr="http://img1.imgtn.bdimg.com/it/u=2588838958,2725640941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54" name="AutoShape 6" descr="http://img1.imgtn.bdimg.com/it/u=2588838958,2725640941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56" name="AutoShape 8" descr="http://img1.imgtn.bdimg.com/it/u=2588838958,2725640941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58" name="AutoShape 10" descr="http://img1.imgtn.bdimg.com/it/u=2588838958,2725640941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2060" name="Picture 12" descr="https://timgsa.baidu.com/timg?image&amp;quality=80&amp;size=b9999_10000&amp;sec=1548251620307&amp;di=cb37ae85f28b14dbedb767e1c984beb2&amp;imgtype=0&amp;src=http%3A%2F%2Fimg000.hc360.cn%2Fg6%2FM06%2F79%2F30%2FwKhQsVOpNoeEU2xpAAAAAF9WfDg333.jpg"/>
          <p:cNvPicPr>
            <a:picLocks noChangeAspect="1" noChangeArrowheads="1"/>
          </p:cNvPicPr>
          <p:nvPr/>
        </p:nvPicPr>
        <p:blipFill>
          <a:blip r:embed="rId1" cstate="print"/>
          <a:srcRect l="17901" t="7637" r="17790" b="4885"/>
          <a:stretch>
            <a:fillRect/>
          </a:stretch>
        </p:blipFill>
        <p:spPr bwMode="auto">
          <a:xfrm>
            <a:off x="2932738" y="1965276"/>
            <a:ext cx="2635549" cy="3575714"/>
          </a:xfrm>
          <a:prstGeom prst="rect">
            <a:avLst/>
          </a:prstGeom>
          <a:noFill/>
        </p:spPr>
      </p:pic>
      <p:sp>
        <p:nvSpPr>
          <p:cNvPr id="19" name="圆角矩形标注 18"/>
          <p:cNvSpPr/>
          <p:nvPr/>
        </p:nvSpPr>
        <p:spPr>
          <a:xfrm>
            <a:off x="7235587" y="2457989"/>
            <a:ext cx="2290550" cy="1568100"/>
          </a:xfrm>
          <a:prstGeom prst="wedgeRoundRectCallout">
            <a:avLst>
              <a:gd name="adj1" fmla="val -78704"/>
              <a:gd name="adj2" fmla="val -4217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lstStyle/>
          <a:p>
            <a:pPr marL="0" lvl="1">
              <a:lnSpc>
                <a:spcPct val="125000"/>
              </a:lnSpc>
            </a:pPr>
            <a:r>
              <a:rPr lang="en-US" altLang="zh-CN" sz="2800" spc="2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KT600</a:t>
            </a:r>
            <a:r>
              <a:rPr lang="zh-CN" altLang="en-US" sz="2800" spc="2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故障诊断仪</a:t>
            </a:r>
            <a:endParaRPr lang="zh-CN" altLang="en-US" sz="2800" spc="200" dirty="0" smtClean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125000"/>
              </a:lnSpc>
            </a:pPr>
            <a:endParaRPr lang="zh-CN" altLang="zh-CN" sz="2800" spc="200" dirty="0" smtClean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/>
          <p:nvPr/>
        </p:nvSpPr>
        <p:spPr>
          <a:xfrm>
            <a:off x="819520" y="565813"/>
            <a:ext cx="271208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故障自诊断系统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2"/>
          <p:cNvSpPr txBox="1"/>
          <p:nvPr/>
        </p:nvSpPr>
        <p:spPr>
          <a:xfrm>
            <a:off x="3864260" y="910258"/>
            <a:ext cx="4174271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故障诊断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仪使用方法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50" name="AutoShape 2" descr="http://img1.imgtn.bdimg.com/it/u=2588838958,2725640941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52" name="AutoShape 4" descr="http://img1.imgtn.bdimg.com/it/u=2588838958,2725640941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54" name="AutoShape 6" descr="http://img1.imgtn.bdimg.com/it/u=2588838958,2725640941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56" name="AutoShape 8" descr="http://img1.imgtn.bdimg.com/it/u=2588838958,2725640941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58" name="AutoShape 10" descr="http://img1.imgtn.bdimg.com/it/u=2588838958,2725640941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2060" name="Picture 12" descr="https://timgsa.baidu.com/timg?image&amp;quality=80&amp;size=b9999_10000&amp;sec=1548251620307&amp;di=cb37ae85f28b14dbedb767e1c984beb2&amp;imgtype=0&amp;src=http%3A%2F%2Fimg000.hc360.cn%2Fg6%2FM06%2F79%2F30%2FwKhQsVOpNoeEU2xpAAAAAF9WfDg333.jpg"/>
          <p:cNvPicPr>
            <a:picLocks noChangeAspect="1" noChangeArrowheads="1"/>
          </p:cNvPicPr>
          <p:nvPr/>
        </p:nvPicPr>
        <p:blipFill>
          <a:blip r:embed="rId1" cstate="print"/>
          <a:srcRect l="17901" t="7637" r="17790" b="4885"/>
          <a:stretch>
            <a:fillRect/>
          </a:stretch>
        </p:blipFill>
        <p:spPr bwMode="auto">
          <a:xfrm>
            <a:off x="1090291" y="2183641"/>
            <a:ext cx="2280706" cy="3094290"/>
          </a:xfrm>
          <a:prstGeom prst="rect">
            <a:avLst/>
          </a:prstGeom>
          <a:noFill/>
        </p:spPr>
      </p:pic>
      <p:sp>
        <p:nvSpPr>
          <p:cNvPr id="19" name="圆角矩形标注 18"/>
          <p:cNvSpPr/>
          <p:nvPr/>
        </p:nvSpPr>
        <p:spPr>
          <a:xfrm>
            <a:off x="4192135" y="2225978"/>
            <a:ext cx="2768223" cy="1158667"/>
          </a:xfrm>
          <a:prstGeom prst="wedgeRoundRectCallout">
            <a:avLst>
              <a:gd name="adj1" fmla="val -78704"/>
              <a:gd name="adj2" fmla="val -4217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lstStyle/>
          <a:p>
            <a:pPr marL="0" lvl="1">
              <a:lnSpc>
                <a:spcPct val="125000"/>
              </a:lnSpc>
            </a:pPr>
            <a:r>
              <a:rPr lang="en-US" altLang="zh-CN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好合适的故障检测接头</a:t>
            </a:r>
            <a:endParaRPr lang="zh-CN" altLang="zh-CN" sz="2800" spc="200" dirty="0" smtClean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738280" y="1549475"/>
            <a:ext cx="3029680" cy="4385475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/>
          <p:nvPr/>
        </p:nvSpPr>
        <p:spPr>
          <a:xfrm>
            <a:off x="819520" y="565813"/>
            <a:ext cx="271208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故障自诊断系统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2"/>
          <p:cNvSpPr txBox="1"/>
          <p:nvPr/>
        </p:nvSpPr>
        <p:spPr>
          <a:xfrm>
            <a:off x="3864260" y="910258"/>
            <a:ext cx="4174271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故障诊断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仪使用方法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50" name="AutoShape 2" descr="http://img1.imgtn.bdimg.com/it/u=2588838958,2725640941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52" name="AutoShape 4" descr="http://img1.imgtn.bdimg.com/it/u=2588838958,2725640941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54" name="AutoShape 6" descr="http://img1.imgtn.bdimg.com/it/u=2588838958,2725640941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56" name="AutoShape 8" descr="http://img1.imgtn.bdimg.com/it/u=2588838958,2725640941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58" name="AutoShape 10" descr="http://img1.imgtn.bdimg.com/it/u=2588838958,2725640941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2060" name="Picture 12" descr="https://timgsa.baidu.com/timg?image&amp;quality=80&amp;size=b9999_10000&amp;sec=1548251620307&amp;di=cb37ae85f28b14dbedb767e1c984beb2&amp;imgtype=0&amp;src=http%3A%2F%2Fimg000.hc360.cn%2Fg6%2FM06%2F79%2F30%2FwKhQsVOpNoeEU2xpAAAAAF9WfDg333.jpg"/>
          <p:cNvPicPr>
            <a:picLocks noChangeAspect="1" noChangeArrowheads="1"/>
          </p:cNvPicPr>
          <p:nvPr/>
        </p:nvPicPr>
        <p:blipFill>
          <a:blip r:embed="rId1" cstate="print"/>
          <a:srcRect l="17901" t="7637" r="17790" b="4885"/>
          <a:stretch>
            <a:fillRect/>
          </a:stretch>
        </p:blipFill>
        <p:spPr bwMode="auto">
          <a:xfrm>
            <a:off x="1090291" y="2183641"/>
            <a:ext cx="2280706" cy="3094290"/>
          </a:xfrm>
          <a:prstGeom prst="rect">
            <a:avLst/>
          </a:prstGeom>
          <a:noFill/>
        </p:spPr>
      </p:pic>
      <p:sp>
        <p:nvSpPr>
          <p:cNvPr id="19" name="圆角矩形标注 18"/>
          <p:cNvSpPr/>
          <p:nvPr/>
        </p:nvSpPr>
        <p:spPr>
          <a:xfrm>
            <a:off x="4192135" y="2225978"/>
            <a:ext cx="2768223" cy="1158667"/>
          </a:xfrm>
          <a:prstGeom prst="wedgeRoundRectCallout">
            <a:avLst>
              <a:gd name="adj1" fmla="val -78704"/>
              <a:gd name="adj2" fmla="val -4217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lstStyle/>
          <a:p>
            <a:pPr marL="0" lvl="1">
              <a:lnSpc>
                <a:spcPct val="125000"/>
              </a:lnSpc>
            </a:pPr>
            <a:r>
              <a:rPr lang="en-US" altLang="zh-CN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 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把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接头先接上解码器连接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线</a:t>
            </a:r>
            <a:endParaRPr lang="zh-CN" altLang="zh-CN" sz="2800" spc="200" dirty="0" smtClean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20167" y="1631363"/>
            <a:ext cx="2929397" cy="4292843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/>
          <p:nvPr/>
        </p:nvSpPr>
        <p:spPr>
          <a:xfrm>
            <a:off x="819520" y="565813"/>
            <a:ext cx="271208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故障自诊断系统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2"/>
          <p:cNvSpPr txBox="1"/>
          <p:nvPr/>
        </p:nvSpPr>
        <p:spPr>
          <a:xfrm>
            <a:off x="3864260" y="910258"/>
            <a:ext cx="4174271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故障诊断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仪使用方法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50" name="AutoShape 2" descr="http://img1.imgtn.bdimg.com/it/u=2588838958,2725640941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52" name="AutoShape 4" descr="http://img1.imgtn.bdimg.com/it/u=2588838958,2725640941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54" name="AutoShape 6" descr="http://img1.imgtn.bdimg.com/it/u=2588838958,2725640941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56" name="AutoShape 8" descr="http://img1.imgtn.bdimg.com/it/u=2588838958,2725640941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58" name="AutoShape 10" descr="http://img1.imgtn.bdimg.com/it/u=2588838958,2725640941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2060" name="Picture 12" descr="https://timgsa.baidu.com/timg?image&amp;quality=80&amp;size=b9999_10000&amp;sec=1548251620307&amp;di=cb37ae85f28b14dbedb767e1c984beb2&amp;imgtype=0&amp;src=http%3A%2F%2Fimg000.hc360.cn%2Fg6%2FM06%2F79%2F30%2FwKhQsVOpNoeEU2xpAAAAAF9WfDg333.jpg"/>
          <p:cNvPicPr>
            <a:picLocks noChangeAspect="1" noChangeArrowheads="1"/>
          </p:cNvPicPr>
          <p:nvPr/>
        </p:nvPicPr>
        <p:blipFill>
          <a:blip r:embed="rId1" cstate="print"/>
          <a:srcRect l="17901" t="7637" r="17790" b="4885"/>
          <a:stretch>
            <a:fillRect/>
          </a:stretch>
        </p:blipFill>
        <p:spPr bwMode="auto">
          <a:xfrm>
            <a:off x="1090291" y="2183641"/>
            <a:ext cx="2280706" cy="3094290"/>
          </a:xfrm>
          <a:prstGeom prst="rect">
            <a:avLst/>
          </a:prstGeom>
          <a:noFill/>
        </p:spPr>
      </p:pic>
      <p:sp>
        <p:nvSpPr>
          <p:cNvPr id="19" name="圆角矩形标注 18"/>
          <p:cNvSpPr/>
          <p:nvPr/>
        </p:nvSpPr>
        <p:spPr>
          <a:xfrm>
            <a:off x="4192135" y="2225978"/>
            <a:ext cx="2768223" cy="1786464"/>
          </a:xfrm>
          <a:prstGeom prst="wedgeRoundRectCallout">
            <a:avLst>
              <a:gd name="adj1" fmla="val -78704"/>
              <a:gd name="adj2" fmla="val -4217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lstStyle/>
          <a:p>
            <a:pPr marL="0" lvl="1">
              <a:lnSpc>
                <a:spcPct val="125000"/>
              </a:lnSpc>
            </a:pPr>
            <a:r>
              <a:rPr lang="en-US" altLang="zh-CN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 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将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故障诊断仪与</a:t>
            </a:r>
            <a:r>
              <a:rPr lang="en-US" altLang="zh-CN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OBD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诊断座相连接</a:t>
            </a:r>
            <a:endParaRPr lang="zh-CN" altLang="zh-CN" sz="2800" spc="200" dirty="0" smtClean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86305" y="1725972"/>
            <a:ext cx="2827437" cy="4251747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/>
          <p:nvPr/>
        </p:nvSpPr>
        <p:spPr>
          <a:xfrm>
            <a:off x="819520" y="565813"/>
            <a:ext cx="271208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故障自诊断系统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2"/>
          <p:cNvSpPr txBox="1"/>
          <p:nvPr/>
        </p:nvSpPr>
        <p:spPr>
          <a:xfrm>
            <a:off x="3864260" y="910258"/>
            <a:ext cx="4174271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故障诊断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仪使用方法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50" name="AutoShape 2" descr="http://img1.imgtn.bdimg.com/it/u=2588838958,2725640941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52" name="AutoShape 4" descr="http://img1.imgtn.bdimg.com/it/u=2588838958,2725640941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54" name="AutoShape 6" descr="http://img1.imgtn.bdimg.com/it/u=2588838958,2725640941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56" name="AutoShape 8" descr="http://img1.imgtn.bdimg.com/it/u=2588838958,2725640941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58" name="AutoShape 10" descr="http://img1.imgtn.bdimg.com/it/u=2588838958,2725640941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2060" name="Picture 12" descr="https://timgsa.baidu.com/timg?image&amp;quality=80&amp;size=b9999_10000&amp;sec=1548251620307&amp;di=cb37ae85f28b14dbedb767e1c984beb2&amp;imgtype=0&amp;src=http%3A%2F%2Fimg000.hc360.cn%2Fg6%2FM06%2F79%2F30%2FwKhQsVOpNoeEU2xpAAAAAF9WfDg333.jpg"/>
          <p:cNvPicPr>
            <a:picLocks noChangeAspect="1" noChangeArrowheads="1"/>
          </p:cNvPicPr>
          <p:nvPr/>
        </p:nvPicPr>
        <p:blipFill>
          <a:blip r:embed="rId1" cstate="print"/>
          <a:srcRect l="17901" t="7637" r="17790" b="4885"/>
          <a:stretch>
            <a:fillRect/>
          </a:stretch>
        </p:blipFill>
        <p:spPr bwMode="auto">
          <a:xfrm>
            <a:off x="1090291" y="2183641"/>
            <a:ext cx="2280706" cy="3094290"/>
          </a:xfrm>
          <a:prstGeom prst="rect">
            <a:avLst/>
          </a:prstGeom>
          <a:noFill/>
        </p:spPr>
      </p:pic>
      <p:sp>
        <p:nvSpPr>
          <p:cNvPr id="19" name="圆角矩形标注 18"/>
          <p:cNvSpPr/>
          <p:nvPr/>
        </p:nvSpPr>
        <p:spPr>
          <a:xfrm>
            <a:off x="4028362" y="1980318"/>
            <a:ext cx="3900987" cy="2987468"/>
          </a:xfrm>
          <a:prstGeom prst="wedgeRoundRectCallout">
            <a:avLst>
              <a:gd name="adj1" fmla="val -65759"/>
              <a:gd name="adj2" fmla="val -20490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lstStyle/>
          <a:p>
            <a:pPr marL="0" lvl="1">
              <a:lnSpc>
                <a:spcPct val="125000"/>
              </a:lnSpc>
            </a:pPr>
            <a:r>
              <a:rPr lang="en-US" altLang="zh-CN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4. 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解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码仪打开后，见四大模块，分别是汽车诊断、系统设置、示波分析仪、辅助功能，此时按</a:t>
            </a:r>
            <a:r>
              <a:rPr lang="en-US" altLang="zh-CN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OK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键选择汽车诊断</a:t>
            </a:r>
            <a:endParaRPr lang="zh-CN" altLang="zh-CN" sz="2800" spc="200" dirty="0" smtClean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94493" y="1569493"/>
            <a:ext cx="2861015" cy="4319022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/>
          <p:nvPr/>
        </p:nvSpPr>
        <p:spPr>
          <a:xfrm>
            <a:off x="819520" y="565813"/>
            <a:ext cx="271208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故障自诊断系统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2"/>
          <p:cNvSpPr txBox="1"/>
          <p:nvPr/>
        </p:nvSpPr>
        <p:spPr>
          <a:xfrm>
            <a:off x="3864260" y="910258"/>
            <a:ext cx="4174271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故障诊断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仪使用方法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50" name="AutoShape 2" descr="http://img1.imgtn.bdimg.com/it/u=2588838958,2725640941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52" name="AutoShape 4" descr="http://img1.imgtn.bdimg.com/it/u=2588838958,2725640941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54" name="AutoShape 6" descr="http://img1.imgtn.bdimg.com/it/u=2588838958,2725640941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56" name="AutoShape 8" descr="http://img1.imgtn.bdimg.com/it/u=2588838958,2725640941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58" name="AutoShape 10" descr="http://img1.imgtn.bdimg.com/it/u=2588838958,2725640941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2060" name="Picture 12" descr="https://timgsa.baidu.com/timg?image&amp;quality=80&amp;size=b9999_10000&amp;sec=1548251620307&amp;di=cb37ae85f28b14dbedb767e1c984beb2&amp;imgtype=0&amp;src=http%3A%2F%2Fimg000.hc360.cn%2Fg6%2FM06%2F79%2F30%2FwKhQsVOpNoeEU2xpAAAAAF9WfDg333.jpg"/>
          <p:cNvPicPr>
            <a:picLocks noChangeAspect="1" noChangeArrowheads="1"/>
          </p:cNvPicPr>
          <p:nvPr/>
        </p:nvPicPr>
        <p:blipFill>
          <a:blip r:embed="rId1" cstate="print"/>
          <a:srcRect l="17901" t="7637" r="17790" b="4885"/>
          <a:stretch>
            <a:fillRect/>
          </a:stretch>
        </p:blipFill>
        <p:spPr bwMode="auto">
          <a:xfrm>
            <a:off x="1090291" y="2183641"/>
            <a:ext cx="2280706" cy="3094290"/>
          </a:xfrm>
          <a:prstGeom prst="rect">
            <a:avLst/>
          </a:prstGeom>
          <a:noFill/>
        </p:spPr>
      </p:pic>
      <p:sp>
        <p:nvSpPr>
          <p:cNvPr id="19" name="圆角矩形标注 18"/>
          <p:cNvSpPr/>
          <p:nvPr/>
        </p:nvSpPr>
        <p:spPr>
          <a:xfrm>
            <a:off x="4055658" y="2348808"/>
            <a:ext cx="2822814" cy="1854703"/>
          </a:xfrm>
          <a:prstGeom prst="wedgeRoundRectCallout">
            <a:avLst>
              <a:gd name="adj1" fmla="val -65759"/>
              <a:gd name="adj2" fmla="val -20490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lstStyle/>
          <a:p>
            <a:pPr marL="0" lvl="1">
              <a:lnSpc>
                <a:spcPct val="125000"/>
              </a:lnSpc>
            </a:pPr>
            <a:r>
              <a:rPr lang="en-US" altLang="zh-CN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 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进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入汽车诊断模块界面后选择车系</a:t>
            </a:r>
            <a:endParaRPr lang="zh-CN" altLang="zh-CN" sz="2800" spc="200" dirty="0" smtClean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88406" y="1706596"/>
            <a:ext cx="2733590" cy="4133768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/>
          <p:nvPr/>
        </p:nvSpPr>
        <p:spPr>
          <a:xfrm>
            <a:off x="819520" y="565813"/>
            <a:ext cx="271208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故障自诊断系统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2"/>
          <p:cNvSpPr txBox="1"/>
          <p:nvPr/>
        </p:nvSpPr>
        <p:spPr>
          <a:xfrm>
            <a:off x="3864260" y="910258"/>
            <a:ext cx="4174271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故障诊断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仪使用方法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50" name="AutoShape 2" descr="http://img1.imgtn.bdimg.com/it/u=2588838958,2725640941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52" name="AutoShape 4" descr="http://img1.imgtn.bdimg.com/it/u=2588838958,2725640941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54" name="AutoShape 6" descr="http://img1.imgtn.bdimg.com/it/u=2588838958,2725640941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56" name="AutoShape 8" descr="http://img1.imgtn.bdimg.com/it/u=2588838958,2725640941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58" name="AutoShape 10" descr="http://img1.imgtn.bdimg.com/it/u=2588838958,2725640941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2060" name="Picture 12" descr="https://timgsa.baidu.com/timg?image&amp;quality=80&amp;size=b9999_10000&amp;sec=1548251620307&amp;di=cb37ae85f28b14dbedb767e1c984beb2&amp;imgtype=0&amp;src=http%3A%2F%2Fimg000.hc360.cn%2Fg6%2FM06%2F79%2F30%2FwKhQsVOpNoeEU2xpAAAAAF9WfDg333.jpg"/>
          <p:cNvPicPr>
            <a:picLocks noChangeAspect="1" noChangeArrowheads="1"/>
          </p:cNvPicPr>
          <p:nvPr/>
        </p:nvPicPr>
        <p:blipFill>
          <a:blip r:embed="rId1" cstate="print"/>
          <a:srcRect l="17901" t="7637" r="17790" b="4885"/>
          <a:stretch>
            <a:fillRect/>
          </a:stretch>
        </p:blipFill>
        <p:spPr bwMode="auto">
          <a:xfrm>
            <a:off x="1090291" y="2183641"/>
            <a:ext cx="2280706" cy="3094290"/>
          </a:xfrm>
          <a:prstGeom prst="rect">
            <a:avLst/>
          </a:prstGeom>
          <a:noFill/>
        </p:spPr>
      </p:pic>
      <p:sp>
        <p:nvSpPr>
          <p:cNvPr id="19" name="圆角矩形标注 18"/>
          <p:cNvSpPr/>
          <p:nvPr/>
        </p:nvSpPr>
        <p:spPr>
          <a:xfrm>
            <a:off x="3987419" y="2621764"/>
            <a:ext cx="2386085" cy="953950"/>
          </a:xfrm>
          <a:prstGeom prst="wedgeRoundRectCallout">
            <a:avLst>
              <a:gd name="adj1" fmla="val -65759"/>
              <a:gd name="adj2" fmla="val -20490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lstStyle/>
          <a:p>
            <a:pPr marL="0" lvl="1">
              <a:lnSpc>
                <a:spcPct val="125000"/>
              </a:lnSpc>
            </a:pPr>
            <a:r>
              <a:rPr lang="en-US" altLang="zh-CN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 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择发动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机</a:t>
            </a:r>
            <a:endParaRPr lang="zh-CN" altLang="zh-CN" sz="2800" spc="200" dirty="0" smtClean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795078" y="1815152"/>
            <a:ext cx="2823936" cy="4168897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/>
          <p:nvPr/>
        </p:nvSpPr>
        <p:spPr>
          <a:xfrm>
            <a:off x="819520" y="565813"/>
            <a:ext cx="271208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故障自诊断系统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2"/>
          <p:cNvSpPr txBox="1"/>
          <p:nvPr/>
        </p:nvSpPr>
        <p:spPr>
          <a:xfrm>
            <a:off x="3864260" y="910258"/>
            <a:ext cx="4174271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故障诊断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仪使用方法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50" name="AutoShape 2" descr="http://img1.imgtn.bdimg.com/it/u=2588838958,2725640941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52" name="AutoShape 4" descr="http://img1.imgtn.bdimg.com/it/u=2588838958,2725640941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54" name="AutoShape 6" descr="http://img1.imgtn.bdimg.com/it/u=2588838958,2725640941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56" name="AutoShape 8" descr="http://img1.imgtn.bdimg.com/it/u=2588838958,2725640941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58" name="AutoShape 10" descr="http://img1.imgtn.bdimg.com/it/u=2588838958,2725640941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2060" name="Picture 12" descr="https://timgsa.baidu.com/timg?image&amp;quality=80&amp;size=b9999_10000&amp;sec=1548251620307&amp;di=cb37ae85f28b14dbedb767e1c984beb2&amp;imgtype=0&amp;src=http%3A%2F%2Fimg000.hc360.cn%2Fg6%2FM06%2F79%2F30%2FwKhQsVOpNoeEU2xpAAAAAF9WfDg333.jpg"/>
          <p:cNvPicPr>
            <a:picLocks noChangeAspect="1" noChangeArrowheads="1"/>
          </p:cNvPicPr>
          <p:nvPr/>
        </p:nvPicPr>
        <p:blipFill>
          <a:blip r:embed="rId1" cstate="print"/>
          <a:srcRect l="17901" t="7637" r="17790" b="4885"/>
          <a:stretch>
            <a:fillRect/>
          </a:stretch>
        </p:blipFill>
        <p:spPr bwMode="auto">
          <a:xfrm>
            <a:off x="1090291" y="2183641"/>
            <a:ext cx="2280706" cy="3094290"/>
          </a:xfrm>
          <a:prstGeom prst="rect">
            <a:avLst/>
          </a:prstGeom>
          <a:noFill/>
        </p:spPr>
      </p:pic>
      <p:sp>
        <p:nvSpPr>
          <p:cNvPr id="19" name="圆角矩形标注 18"/>
          <p:cNvSpPr/>
          <p:nvPr/>
        </p:nvSpPr>
        <p:spPr>
          <a:xfrm>
            <a:off x="3987419" y="2621763"/>
            <a:ext cx="2386085" cy="1295143"/>
          </a:xfrm>
          <a:prstGeom prst="wedgeRoundRectCallout">
            <a:avLst>
              <a:gd name="adj1" fmla="val -65759"/>
              <a:gd name="adj2" fmla="val -20490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lstStyle/>
          <a:p>
            <a:pPr marL="0" lvl="1">
              <a:lnSpc>
                <a:spcPct val="125000"/>
              </a:lnSpc>
            </a:pPr>
            <a:r>
              <a:rPr lang="en-US" altLang="zh-CN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7. 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择发动机型号</a:t>
            </a:r>
            <a:endParaRPr lang="zh-CN" altLang="zh-CN" sz="2800" spc="200" dirty="0" smtClean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13988" y="1651378"/>
            <a:ext cx="2741374" cy="4141603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/>
          <p:nvPr/>
        </p:nvSpPr>
        <p:spPr>
          <a:xfrm>
            <a:off x="819520" y="565813"/>
            <a:ext cx="271208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故障自诊断系统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2"/>
          <p:cNvSpPr txBox="1"/>
          <p:nvPr/>
        </p:nvSpPr>
        <p:spPr>
          <a:xfrm>
            <a:off x="3864260" y="910258"/>
            <a:ext cx="4174271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故障诊断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仪使用方法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50" name="AutoShape 2" descr="http://img1.imgtn.bdimg.com/it/u=2588838958,2725640941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52" name="AutoShape 4" descr="http://img1.imgtn.bdimg.com/it/u=2588838958,2725640941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54" name="AutoShape 6" descr="http://img1.imgtn.bdimg.com/it/u=2588838958,2725640941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56" name="AutoShape 8" descr="http://img1.imgtn.bdimg.com/it/u=2588838958,2725640941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58" name="AutoShape 10" descr="http://img1.imgtn.bdimg.com/it/u=2588838958,2725640941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2060" name="Picture 12" descr="https://timgsa.baidu.com/timg?image&amp;quality=80&amp;size=b9999_10000&amp;sec=1548251620307&amp;di=cb37ae85f28b14dbedb767e1c984beb2&amp;imgtype=0&amp;src=http%3A%2F%2Fimg000.hc360.cn%2Fg6%2FM06%2F79%2F30%2FwKhQsVOpNoeEU2xpAAAAAF9WfDg333.jpg"/>
          <p:cNvPicPr>
            <a:picLocks noChangeAspect="1" noChangeArrowheads="1"/>
          </p:cNvPicPr>
          <p:nvPr/>
        </p:nvPicPr>
        <p:blipFill>
          <a:blip r:embed="rId1" cstate="print"/>
          <a:srcRect l="17901" t="7637" r="17790" b="4885"/>
          <a:stretch>
            <a:fillRect/>
          </a:stretch>
        </p:blipFill>
        <p:spPr bwMode="auto">
          <a:xfrm>
            <a:off x="1090291" y="2183641"/>
            <a:ext cx="2280706" cy="3094290"/>
          </a:xfrm>
          <a:prstGeom prst="rect">
            <a:avLst/>
          </a:prstGeom>
          <a:noFill/>
        </p:spPr>
      </p:pic>
      <p:sp>
        <p:nvSpPr>
          <p:cNvPr id="19" name="圆角矩形标注 18"/>
          <p:cNvSpPr/>
          <p:nvPr/>
        </p:nvSpPr>
        <p:spPr>
          <a:xfrm>
            <a:off x="3987419" y="2621763"/>
            <a:ext cx="2386085" cy="1295143"/>
          </a:xfrm>
          <a:prstGeom prst="wedgeRoundRectCallout">
            <a:avLst>
              <a:gd name="adj1" fmla="val -65759"/>
              <a:gd name="adj2" fmla="val -20490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lstStyle/>
          <a:p>
            <a:pPr marL="0" lvl="1">
              <a:lnSpc>
                <a:spcPct val="125000"/>
              </a:lnSpc>
            </a:pPr>
            <a:r>
              <a:rPr lang="en-US" altLang="zh-CN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8. 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择读取当前码</a:t>
            </a:r>
            <a:endParaRPr lang="zh-CN" altLang="zh-CN" sz="2800" spc="200" dirty="0" smtClean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60665" y="1891305"/>
            <a:ext cx="3371953" cy="3745221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/>
          <p:nvPr/>
        </p:nvSpPr>
        <p:spPr>
          <a:xfrm>
            <a:off x="819520" y="565813"/>
            <a:ext cx="271208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故障自诊断系统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2"/>
          <p:cNvSpPr txBox="1"/>
          <p:nvPr/>
        </p:nvSpPr>
        <p:spPr>
          <a:xfrm>
            <a:off x="3864260" y="910258"/>
            <a:ext cx="4174271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故障诊断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仪使用方法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50" name="AutoShape 2" descr="http://img1.imgtn.bdimg.com/it/u=2588838958,2725640941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52" name="AutoShape 4" descr="http://img1.imgtn.bdimg.com/it/u=2588838958,2725640941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54" name="AutoShape 6" descr="http://img1.imgtn.bdimg.com/it/u=2588838958,2725640941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56" name="AutoShape 8" descr="http://img1.imgtn.bdimg.com/it/u=2588838958,2725640941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58" name="AutoShape 10" descr="http://img1.imgtn.bdimg.com/it/u=2588838958,2725640941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2060" name="Picture 12" descr="https://timgsa.baidu.com/timg?image&amp;quality=80&amp;size=b9999_10000&amp;sec=1548251620307&amp;di=cb37ae85f28b14dbedb767e1c984beb2&amp;imgtype=0&amp;src=http%3A%2F%2Fimg000.hc360.cn%2Fg6%2FM06%2F79%2F30%2FwKhQsVOpNoeEU2xpAAAAAF9WfDg333.jpg"/>
          <p:cNvPicPr>
            <a:picLocks noChangeAspect="1" noChangeArrowheads="1"/>
          </p:cNvPicPr>
          <p:nvPr/>
        </p:nvPicPr>
        <p:blipFill>
          <a:blip r:embed="rId1" cstate="print"/>
          <a:srcRect l="17901" t="7637" r="17790" b="4885"/>
          <a:stretch>
            <a:fillRect/>
          </a:stretch>
        </p:blipFill>
        <p:spPr bwMode="auto">
          <a:xfrm>
            <a:off x="1090291" y="2183641"/>
            <a:ext cx="2280706" cy="3094290"/>
          </a:xfrm>
          <a:prstGeom prst="rect">
            <a:avLst/>
          </a:prstGeom>
          <a:noFill/>
        </p:spPr>
      </p:pic>
      <p:sp>
        <p:nvSpPr>
          <p:cNvPr id="19" name="圆角矩形标注 18"/>
          <p:cNvSpPr/>
          <p:nvPr/>
        </p:nvSpPr>
        <p:spPr>
          <a:xfrm>
            <a:off x="3987419" y="2621763"/>
            <a:ext cx="2386085" cy="1295143"/>
          </a:xfrm>
          <a:prstGeom prst="wedgeRoundRectCallout">
            <a:avLst>
              <a:gd name="adj1" fmla="val -65759"/>
              <a:gd name="adj2" fmla="val -20490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lstStyle/>
          <a:p>
            <a:pPr marL="0" lvl="1">
              <a:lnSpc>
                <a:spcPct val="125000"/>
              </a:lnSpc>
            </a:pPr>
            <a:r>
              <a:rPr lang="en-US" altLang="zh-CN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9. 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最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后故障码自动显示出来</a:t>
            </a:r>
            <a:endParaRPr lang="zh-CN" altLang="zh-CN" sz="2800" spc="200" dirty="0" smtClean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64838" y="1910687"/>
            <a:ext cx="3728727" cy="4009854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845310" y="1492885"/>
            <a:ext cx="4762500" cy="3762375"/>
          </a:xfrm>
          <a:prstGeom prst="rect">
            <a:avLst/>
          </a:prstGeom>
        </p:spPr>
      </p:pic>
      <p:sp>
        <p:nvSpPr>
          <p:cNvPr id="9218" name="矩形 1"/>
          <p:cNvSpPr/>
          <p:nvPr/>
        </p:nvSpPr>
        <p:spPr>
          <a:xfrm>
            <a:off x="969645" y="647700"/>
            <a:ext cx="271208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故障自诊断系统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0" name=" 160"/>
          <p:cNvSpPr/>
          <p:nvPr/>
        </p:nvSpPr>
        <p:spPr>
          <a:xfrm>
            <a:off x="5977255" y="2679065"/>
            <a:ext cx="1661160" cy="815975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rcRect l="48095" t="23244" r="6330" b="2533"/>
          <a:stretch>
            <a:fillRect/>
          </a:stretch>
        </p:blipFill>
        <p:spPr>
          <a:xfrm>
            <a:off x="7905115" y="1492885"/>
            <a:ext cx="2491740" cy="2120900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/>
          <p:nvPr/>
        </p:nvSpPr>
        <p:spPr>
          <a:xfrm>
            <a:off x="819520" y="565813"/>
            <a:ext cx="271208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故障自诊断系统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2"/>
          <p:cNvSpPr txBox="1"/>
          <p:nvPr/>
        </p:nvSpPr>
        <p:spPr>
          <a:xfrm>
            <a:off x="3864260" y="910258"/>
            <a:ext cx="4174271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故障诊断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仪使用方法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50" name="AutoShape 2" descr="http://img1.imgtn.bdimg.com/it/u=2588838958,2725640941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52" name="AutoShape 4" descr="http://img1.imgtn.bdimg.com/it/u=2588838958,2725640941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54" name="AutoShape 6" descr="http://img1.imgtn.bdimg.com/it/u=2588838958,2725640941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56" name="AutoShape 8" descr="http://img1.imgtn.bdimg.com/it/u=2588838958,2725640941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58" name="AutoShape 10" descr="http://img1.imgtn.bdimg.com/it/u=2588838958,2725640941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2060" name="Picture 12" descr="https://timgsa.baidu.com/timg?image&amp;quality=80&amp;size=b9999_10000&amp;sec=1548251620307&amp;di=cb37ae85f28b14dbedb767e1c984beb2&amp;imgtype=0&amp;src=http%3A%2F%2Fimg000.hc360.cn%2Fg6%2FM06%2F79%2F30%2FwKhQsVOpNoeEU2xpAAAAAF9WfDg333.jpg"/>
          <p:cNvPicPr>
            <a:picLocks noChangeAspect="1" noChangeArrowheads="1"/>
          </p:cNvPicPr>
          <p:nvPr/>
        </p:nvPicPr>
        <p:blipFill>
          <a:blip r:embed="rId1" cstate="print"/>
          <a:srcRect l="17901" t="7637" r="17790" b="4885"/>
          <a:stretch>
            <a:fillRect/>
          </a:stretch>
        </p:blipFill>
        <p:spPr bwMode="auto">
          <a:xfrm>
            <a:off x="1090291" y="2183641"/>
            <a:ext cx="2280706" cy="3094290"/>
          </a:xfrm>
          <a:prstGeom prst="rect">
            <a:avLst/>
          </a:prstGeom>
          <a:noFill/>
        </p:spPr>
      </p:pic>
      <p:sp>
        <p:nvSpPr>
          <p:cNvPr id="19" name="圆角矩形标注 18"/>
          <p:cNvSpPr/>
          <p:nvPr/>
        </p:nvSpPr>
        <p:spPr>
          <a:xfrm>
            <a:off x="4233078" y="2608115"/>
            <a:ext cx="5006456" cy="1963885"/>
          </a:xfrm>
          <a:prstGeom prst="wedgeRoundRectCallout">
            <a:avLst>
              <a:gd name="adj1" fmla="val -65759"/>
              <a:gd name="adj2" fmla="val -20490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lstStyle/>
          <a:p>
            <a:pPr marL="0" lvl="1">
              <a:lnSpc>
                <a:spcPct val="125000"/>
              </a:lnSpc>
            </a:pPr>
            <a:r>
              <a:rPr lang="zh-CN" altLang="zh-CN" sz="2800" spc="300" dirty="0" smtClean="0">
                <a:latin typeface="微软雅黑" panose="020B0503020204020204" charset="-122"/>
                <a:ea typeface="微软雅黑" panose="020B0503020204020204" charset="-122"/>
              </a:rPr>
              <a:t>故障码读取后</a:t>
            </a:r>
            <a:r>
              <a:rPr lang="zh-CN" altLang="zh-CN" sz="2800" spc="300" dirty="0" smtClean="0">
                <a:latin typeface="微软雅黑" panose="020B0503020204020204" charset="-122"/>
                <a:ea typeface="微软雅黑" panose="020B0503020204020204" charset="-122"/>
              </a:rPr>
              <a:t>，维</a:t>
            </a:r>
            <a:r>
              <a:rPr lang="zh-CN" altLang="zh-CN" sz="2800" spc="300" dirty="0" smtClean="0">
                <a:latin typeface="微软雅黑" panose="020B0503020204020204" charset="-122"/>
                <a:ea typeface="微软雅黑" panose="020B0503020204020204" charset="-122"/>
              </a:rPr>
              <a:t>修人员就能够迅速准确地确定故障部位并进行修理</a:t>
            </a:r>
            <a:endParaRPr lang="zh-CN" altLang="zh-CN" sz="2800" spc="300" dirty="0" smtClean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/>
          <p:nvPr/>
        </p:nvSpPr>
        <p:spPr>
          <a:xfrm>
            <a:off x="819520" y="565813"/>
            <a:ext cx="271208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故障自诊断系统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50" name="AutoShape 2" descr="http://img1.imgtn.bdimg.com/it/u=2588838958,2725640941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52" name="AutoShape 4" descr="http://img1.imgtn.bdimg.com/it/u=2588838958,2725640941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54" name="AutoShape 6" descr="http://img1.imgtn.bdimg.com/it/u=2588838958,2725640941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56" name="AutoShape 8" descr="http://img1.imgtn.bdimg.com/it/u=2588838958,2725640941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58" name="AutoShape 10" descr="http://img1.imgtn.bdimg.com/it/u=2588838958,2725640941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2" name="Group 44"/>
          <p:cNvGrpSpPr/>
          <p:nvPr/>
        </p:nvGrpSpPr>
        <p:grpSpPr bwMode="auto">
          <a:xfrm>
            <a:off x="962563" y="2117383"/>
            <a:ext cx="2430835" cy="2429342"/>
            <a:chOff x="1898" y="1504"/>
            <a:chExt cx="1628" cy="1627"/>
          </a:xfrm>
        </p:grpSpPr>
        <p:sp>
          <p:nvSpPr>
            <p:cNvPr id="14" name="Freeform 4"/>
            <p:cNvSpPr/>
            <p:nvPr/>
          </p:nvSpPr>
          <p:spPr bwMode="auto">
            <a:xfrm>
              <a:off x="1898" y="1504"/>
              <a:ext cx="1628" cy="1627"/>
            </a:xfrm>
            <a:custGeom>
              <a:avLst/>
              <a:gdLst>
                <a:gd name="T0" fmla="*/ 4814578 w 1050"/>
                <a:gd name="T1" fmla="*/ 5442098 h 1049"/>
                <a:gd name="T2" fmla="*/ 4609959 w 1050"/>
                <a:gd name="T3" fmla="*/ 6002580 h 1049"/>
                <a:gd name="T4" fmla="*/ 4038230 w 1050"/>
                <a:gd name="T5" fmla="*/ 5839862 h 1049"/>
                <a:gd name="T6" fmla="*/ 3761390 w 1050"/>
                <a:gd name="T7" fmla="*/ 6291864 h 1049"/>
                <a:gd name="T8" fmla="*/ 3165586 w 1050"/>
                <a:gd name="T9" fmla="*/ 5972447 h 1049"/>
                <a:gd name="T10" fmla="*/ 2666074 w 1050"/>
                <a:gd name="T11" fmla="*/ 6309945 h 1049"/>
                <a:gd name="T12" fmla="*/ 2292943 w 1050"/>
                <a:gd name="T13" fmla="*/ 5839862 h 1049"/>
                <a:gd name="T14" fmla="*/ 1811485 w 1050"/>
                <a:gd name="T15" fmla="*/ 6044771 h 1049"/>
                <a:gd name="T16" fmla="*/ 1636957 w 1050"/>
                <a:gd name="T17" fmla="*/ 5526473 h 1049"/>
                <a:gd name="T18" fmla="*/ 1396230 w 1050"/>
                <a:gd name="T19" fmla="*/ 5351703 h 1049"/>
                <a:gd name="T20" fmla="*/ 842552 w 1050"/>
                <a:gd name="T21" fmla="*/ 5339646 h 1049"/>
                <a:gd name="T22" fmla="*/ 806443 w 1050"/>
                <a:gd name="T23" fmla="*/ 4688765 h 1049"/>
                <a:gd name="T24" fmla="*/ 282856 w 1050"/>
                <a:gd name="T25" fmla="*/ 4520016 h 1049"/>
                <a:gd name="T26" fmla="*/ 469422 w 1050"/>
                <a:gd name="T27" fmla="*/ 3959535 h 1049"/>
                <a:gd name="T28" fmla="*/ 0 w 1050"/>
                <a:gd name="T29" fmla="*/ 3555747 h 1049"/>
                <a:gd name="T30" fmla="*/ 361093 w 1050"/>
                <a:gd name="T31" fmla="*/ 3013346 h 1049"/>
                <a:gd name="T32" fmla="*/ 36111 w 1050"/>
                <a:gd name="T33" fmla="*/ 2567371 h 1049"/>
                <a:gd name="T34" fmla="*/ 517566 w 1050"/>
                <a:gd name="T35" fmla="*/ 2217823 h 1049"/>
                <a:gd name="T36" fmla="*/ 331003 w 1050"/>
                <a:gd name="T37" fmla="*/ 1711579 h 1049"/>
                <a:gd name="T38" fmla="*/ 890697 w 1050"/>
                <a:gd name="T39" fmla="*/ 1506673 h 1049"/>
                <a:gd name="T40" fmla="*/ 842552 w 1050"/>
                <a:gd name="T41" fmla="*/ 982350 h 1049"/>
                <a:gd name="T42" fmla="*/ 1396230 w 1050"/>
                <a:gd name="T43" fmla="*/ 976324 h 1049"/>
                <a:gd name="T44" fmla="*/ 1630940 w 1050"/>
                <a:gd name="T45" fmla="*/ 367629 h 1049"/>
                <a:gd name="T46" fmla="*/ 2154524 w 1050"/>
                <a:gd name="T47" fmla="*/ 530349 h 1049"/>
                <a:gd name="T48" fmla="*/ 2437381 w 1050"/>
                <a:gd name="T49" fmla="*/ 439949 h 1049"/>
                <a:gd name="T50" fmla="*/ 3015131 w 1050"/>
                <a:gd name="T51" fmla="*/ 349549 h 1049"/>
                <a:gd name="T52" fmla="*/ 3562786 w 1050"/>
                <a:gd name="T53" fmla="*/ 0 h 1049"/>
                <a:gd name="T54" fmla="*/ 3887772 w 1050"/>
                <a:gd name="T55" fmla="*/ 439949 h 1049"/>
                <a:gd name="T56" fmla="*/ 4176648 w 1050"/>
                <a:gd name="T57" fmla="*/ 530349 h 1049"/>
                <a:gd name="T58" fmla="*/ 4700234 w 1050"/>
                <a:gd name="T59" fmla="*/ 367629 h 1049"/>
                <a:gd name="T60" fmla="*/ 4874758 w 1050"/>
                <a:gd name="T61" fmla="*/ 934137 h 1049"/>
                <a:gd name="T62" fmla="*/ 5416402 w 1050"/>
                <a:gd name="T63" fmla="*/ 910030 h 1049"/>
                <a:gd name="T64" fmla="*/ 5440471 w 1050"/>
                <a:gd name="T65" fmla="*/ 1506673 h 1049"/>
                <a:gd name="T66" fmla="*/ 6000168 w 1050"/>
                <a:gd name="T67" fmla="*/ 1711579 h 1049"/>
                <a:gd name="T68" fmla="*/ 5837675 w 1050"/>
                <a:gd name="T69" fmla="*/ 2290141 h 1049"/>
                <a:gd name="T70" fmla="*/ 6289046 w 1050"/>
                <a:gd name="T71" fmla="*/ 2567371 h 1049"/>
                <a:gd name="T72" fmla="*/ 5976095 w 1050"/>
                <a:gd name="T73" fmla="*/ 3157986 h 1049"/>
                <a:gd name="T74" fmla="*/ 6307100 w 1050"/>
                <a:gd name="T75" fmla="*/ 3658200 h 1049"/>
                <a:gd name="T76" fmla="*/ 5837675 w 1050"/>
                <a:gd name="T77" fmla="*/ 4031855 h 1049"/>
                <a:gd name="T78" fmla="*/ 6048310 w 1050"/>
                <a:gd name="T79" fmla="*/ 4520016 h 1049"/>
                <a:gd name="T80" fmla="*/ 5524730 w 1050"/>
                <a:gd name="T81" fmla="*/ 4688765 h 1049"/>
                <a:gd name="T82" fmla="*/ 5350202 w 1050"/>
                <a:gd name="T83" fmla="*/ 4929834 h 1049"/>
                <a:gd name="T84" fmla="*/ 5344183 w 1050"/>
                <a:gd name="T85" fmla="*/ 5490313 h 104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50"/>
                <a:gd name="T130" fmla="*/ 0 h 1049"/>
                <a:gd name="T131" fmla="*/ 1050 w 1050"/>
                <a:gd name="T132" fmla="*/ 1049 h 1049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50" h="1049">
                  <a:moveTo>
                    <a:pt x="888" y="911"/>
                  </a:moveTo>
                  <a:lnTo>
                    <a:pt x="820" y="888"/>
                  </a:lnTo>
                  <a:lnTo>
                    <a:pt x="800" y="903"/>
                  </a:lnTo>
                  <a:lnTo>
                    <a:pt x="780" y="917"/>
                  </a:lnTo>
                  <a:lnTo>
                    <a:pt x="781" y="988"/>
                  </a:lnTo>
                  <a:lnTo>
                    <a:pt x="766" y="996"/>
                  </a:lnTo>
                  <a:lnTo>
                    <a:pt x="751" y="1003"/>
                  </a:lnTo>
                  <a:lnTo>
                    <a:pt x="694" y="961"/>
                  </a:lnTo>
                  <a:lnTo>
                    <a:pt x="671" y="969"/>
                  </a:lnTo>
                  <a:lnTo>
                    <a:pt x="658" y="972"/>
                  </a:lnTo>
                  <a:lnTo>
                    <a:pt x="646" y="976"/>
                  </a:lnTo>
                  <a:lnTo>
                    <a:pt x="625" y="1044"/>
                  </a:lnTo>
                  <a:lnTo>
                    <a:pt x="592" y="1049"/>
                  </a:lnTo>
                  <a:lnTo>
                    <a:pt x="551" y="991"/>
                  </a:lnTo>
                  <a:lnTo>
                    <a:pt x="526" y="991"/>
                  </a:lnTo>
                  <a:lnTo>
                    <a:pt x="501" y="991"/>
                  </a:lnTo>
                  <a:lnTo>
                    <a:pt x="460" y="1049"/>
                  </a:lnTo>
                  <a:lnTo>
                    <a:pt x="443" y="1047"/>
                  </a:lnTo>
                  <a:lnTo>
                    <a:pt x="426" y="1044"/>
                  </a:lnTo>
                  <a:lnTo>
                    <a:pt x="405" y="976"/>
                  </a:lnTo>
                  <a:lnTo>
                    <a:pt x="381" y="969"/>
                  </a:lnTo>
                  <a:lnTo>
                    <a:pt x="369" y="965"/>
                  </a:lnTo>
                  <a:lnTo>
                    <a:pt x="358" y="961"/>
                  </a:lnTo>
                  <a:lnTo>
                    <a:pt x="301" y="1003"/>
                  </a:lnTo>
                  <a:lnTo>
                    <a:pt x="286" y="996"/>
                  </a:lnTo>
                  <a:lnTo>
                    <a:pt x="271" y="988"/>
                  </a:lnTo>
                  <a:lnTo>
                    <a:pt x="272" y="917"/>
                  </a:lnTo>
                  <a:lnTo>
                    <a:pt x="252" y="903"/>
                  </a:lnTo>
                  <a:lnTo>
                    <a:pt x="242" y="895"/>
                  </a:lnTo>
                  <a:lnTo>
                    <a:pt x="232" y="888"/>
                  </a:lnTo>
                  <a:lnTo>
                    <a:pt x="164" y="911"/>
                  </a:lnTo>
                  <a:lnTo>
                    <a:pt x="152" y="899"/>
                  </a:lnTo>
                  <a:lnTo>
                    <a:pt x="140" y="886"/>
                  </a:lnTo>
                  <a:lnTo>
                    <a:pt x="163" y="818"/>
                  </a:lnTo>
                  <a:lnTo>
                    <a:pt x="148" y="799"/>
                  </a:lnTo>
                  <a:lnTo>
                    <a:pt x="134" y="778"/>
                  </a:lnTo>
                  <a:lnTo>
                    <a:pt x="63" y="779"/>
                  </a:lnTo>
                  <a:lnTo>
                    <a:pt x="55" y="765"/>
                  </a:lnTo>
                  <a:lnTo>
                    <a:pt x="47" y="750"/>
                  </a:lnTo>
                  <a:lnTo>
                    <a:pt x="90" y="693"/>
                  </a:lnTo>
                  <a:lnTo>
                    <a:pt x="82" y="669"/>
                  </a:lnTo>
                  <a:lnTo>
                    <a:pt x="78" y="657"/>
                  </a:lnTo>
                  <a:lnTo>
                    <a:pt x="75" y="645"/>
                  </a:lnTo>
                  <a:lnTo>
                    <a:pt x="6" y="623"/>
                  </a:lnTo>
                  <a:lnTo>
                    <a:pt x="0" y="590"/>
                  </a:lnTo>
                  <a:lnTo>
                    <a:pt x="60" y="549"/>
                  </a:lnTo>
                  <a:lnTo>
                    <a:pt x="59" y="524"/>
                  </a:lnTo>
                  <a:lnTo>
                    <a:pt x="60" y="500"/>
                  </a:lnTo>
                  <a:lnTo>
                    <a:pt x="0" y="459"/>
                  </a:lnTo>
                  <a:lnTo>
                    <a:pt x="3" y="442"/>
                  </a:lnTo>
                  <a:lnTo>
                    <a:pt x="6" y="426"/>
                  </a:lnTo>
                  <a:lnTo>
                    <a:pt x="75" y="405"/>
                  </a:lnTo>
                  <a:lnTo>
                    <a:pt x="82" y="380"/>
                  </a:lnTo>
                  <a:lnTo>
                    <a:pt x="86" y="368"/>
                  </a:lnTo>
                  <a:lnTo>
                    <a:pt x="90" y="356"/>
                  </a:lnTo>
                  <a:lnTo>
                    <a:pt x="47" y="299"/>
                  </a:lnTo>
                  <a:lnTo>
                    <a:pt x="55" y="284"/>
                  </a:lnTo>
                  <a:lnTo>
                    <a:pt x="63" y="270"/>
                  </a:lnTo>
                  <a:lnTo>
                    <a:pt x="134" y="271"/>
                  </a:lnTo>
                  <a:lnTo>
                    <a:pt x="148" y="250"/>
                  </a:lnTo>
                  <a:lnTo>
                    <a:pt x="155" y="240"/>
                  </a:lnTo>
                  <a:lnTo>
                    <a:pt x="163" y="231"/>
                  </a:lnTo>
                  <a:lnTo>
                    <a:pt x="140" y="163"/>
                  </a:lnTo>
                  <a:lnTo>
                    <a:pt x="152" y="151"/>
                  </a:lnTo>
                  <a:lnTo>
                    <a:pt x="164" y="139"/>
                  </a:lnTo>
                  <a:lnTo>
                    <a:pt x="232" y="162"/>
                  </a:lnTo>
                  <a:lnTo>
                    <a:pt x="252" y="147"/>
                  </a:lnTo>
                  <a:lnTo>
                    <a:pt x="272" y="133"/>
                  </a:lnTo>
                  <a:lnTo>
                    <a:pt x="271" y="61"/>
                  </a:lnTo>
                  <a:lnTo>
                    <a:pt x="286" y="53"/>
                  </a:lnTo>
                  <a:lnTo>
                    <a:pt x="301" y="46"/>
                  </a:lnTo>
                  <a:lnTo>
                    <a:pt x="358" y="88"/>
                  </a:lnTo>
                  <a:lnTo>
                    <a:pt x="381" y="80"/>
                  </a:lnTo>
                  <a:lnTo>
                    <a:pt x="393" y="76"/>
                  </a:lnTo>
                  <a:lnTo>
                    <a:pt x="405" y="73"/>
                  </a:lnTo>
                  <a:lnTo>
                    <a:pt x="426" y="5"/>
                  </a:lnTo>
                  <a:lnTo>
                    <a:pt x="460" y="0"/>
                  </a:lnTo>
                  <a:lnTo>
                    <a:pt x="501" y="58"/>
                  </a:lnTo>
                  <a:lnTo>
                    <a:pt x="526" y="57"/>
                  </a:lnTo>
                  <a:lnTo>
                    <a:pt x="551" y="58"/>
                  </a:lnTo>
                  <a:lnTo>
                    <a:pt x="592" y="0"/>
                  </a:lnTo>
                  <a:lnTo>
                    <a:pt x="608" y="2"/>
                  </a:lnTo>
                  <a:lnTo>
                    <a:pt x="625" y="5"/>
                  </a:lnTo>
                  <a:lnTo>
                    <a:pt x="646" y="73"/>
                  </a:lnTo>
                  <a:lnTo>
                    <a:pt x="671" y="80"/>
                  </a:lnTo>
                  <a:lnTo>
                    <a:pt x="682" y="84"/>
                  </a:lnTo>
                  <a:lnTo>
                    <a:pt x="694" y="88"/>
                  </a:lnTo>
                  <a:lnTo>
                    <a:pt x="751" y="46"/>
                  </a:lnTo>
                  <a:lnTo>
                    <a:pt x="766" y="53"/>
                  </a:lnTo>
                  <a:lnTo>
                    <a:pt x="781" y="61"/>
                  </a:lnTo>
                  <a:lnTo>
                    <a:pt x="780" y="133"/>
                  </a:lnTo>
                  <a:lnTo>
                    <a:pt x="800" y="147"/>
                  </a:lnTo>
                  <a:lnTo>
                    <a:pt x="810" y="155"/>
                  </a:lnTo>
                  <a:lnTo>
                    <a:pt x="820" y="162"/>
                  </a:lnTo>
                  <a:lnTo>
                    <a:pt x="888" y="139"/>
                  </a:lnTo>
                  <a:lnTo>
                    <a:pt x="900" y="151"/>
                  </a:lnTo>
                  <a:lnTo>
                    <a:pt x="912" y="163"/>
                  </a:lnTo>
                  <a:lnTo>
                    <a:pt x="889" y="231"/>
                  </a:lnTo>
                  <a:lnTo>
                    <a:pt x="904" y="250"/>
                  </a:lnTo>
                  <a:lnTo>
                    <a:pt x="918" y="271"/>
                  </a:lnTo>
                  <a:lnTo>
                    <a:pt x="989" y="270"/>
                  </a:lnTo>
                  <a:lnTo>
                    <a:pt x="997" y="284"/>
                  </a:lnTo>
                  <a:lnTo>
                    <a:pt x="1005" y="299"/>
                  </a:lnTo>
                  <a:lnTo>
                    <a:pt x="962" y="356"/>
                  </a:lnTo>
                  <a:lnTo>
                    <a:pt x="970" y="380"/>
                  </a:lnTo>
                  <a:lnTo>
                    <a:pt x="974" y="393"/>
                  </a:lnTo>
                  <a:lnTo>
                    <a:pt x="977" y="405"/>
                  </a:lnTo>
                  <a:lnTo>
                    <a:pt x="1045" y="426"/>
                  </a:lnTo>
                  <a:lnTo>
                    <a:pt x="1050" y="459"/>
                  </a:lnTo>
                  <a:lnTo>
                    <a:pt x="992" y="500"/>
                  </a:lnTo>
                  <a:lnTo>
                    <a:pt x="993" y="524"/>
                  </a:lnTo>
                  <a:lnTo>
                    <a:pt x="992" y="549"/>
                  </a:lnTo>
                  <a:lnTo>
                    <a:pt x="1050" y="590"/>
                  </a:lnTo>
                  <a:lnTo>
                    <a:pt x="1048" y="607"/>
                  </a:lnTo>
                  <a:lnTo>
                    <a:pt x="1045" y="623"/>
                  </a:lnTo>
                  <a:lnTo>
                    <a:pt x="977" y="645"/>
                  </a:lnTo>
                  <a:lnTo>
                    <a:pt x="970" y="669"/>
                  </a:lnTo>
                  <a:lnTo>
                    <a:pt x="966" y="681"/>
                  </a:lnTo>
                  <a:lnTo>
                    <a:pt x="962" y="693"/>
                  </a:lnTo>
                  <a:lnTo>
                    <a:pt x="1005" y="750"/>
                  </a:lnTo>
                  <a:lnTo>
                    <a:pt x="997" y="765"/>
                  </a:lnTo>
                  <a:lnTo>
                    <a:pt x="989" y="779"/>
                  </a:lnTo>
                  <a:lnTo>
                    <a:pt x="918" y="778"/>
                  </a:lnTo>
                  <a:lnTo>
                    <a:pt x="904" y="799"/>
                  </a:lnTo>
                  <a:lnTo>
                    <a:pt x="897" y="809"/>
                  </a:lnTo>
                  <a:lnTo>
                    <a:pt x="889" y="818"/>
                  </a:lnTo>
                  <a:lnTo>
                    <a:pt x="912" y="886"/>
                  </a:lnTo>
                  <a:lnTo>
                    <a:pt x="900" y="899"/>
                  </a:lnTo>
                  <a:lnTo>
                    <a:pt x="888" y="911"/>
                  </a:lnTo>
                  <a:close/>
                </a:path>
              </a:pathLst>
            </a:custGeom>
            <a:solidFill>
              <a:schemeClr val="tx2"/>
            </a:solidFill>
            <a:ln w="3175" cap="flat" cmpd="sng" algn="ctr">
              <a:noFill/>
              <a:prstDash val="solid"/>
              <a:round/>
            </a:ln>
          </p:spPr>
          <p:txBody>
            <a:bodyPr lIns="0" rIns="0" anchor="ctr"/>
            <a:lstStyle/>
            <a:p>
              <a:pPr marL="0" marR="0" lvl="0" indent="0" algn="l" defTabSz="90932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785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5" name="Oval 5"/>
            <p:cNvSpPr>
              <a:spLocks noChangeArrowheads="1"/>
            </p:cNvSpPr>
            <p:nvPr/>
          </p:nvSpPr>
          <p:spPr bwMode="auto">
            <a:xfrm>
              <a:off x="2149" y="1752"/>
              <a:ext cx="1129" cy="1131"/>
            </a:xfrm>
            <a:prstGeom prst="ellipse">
              <a:avLst/>
            </a:prstGeom>
            <a:solidFill>
              <a:srgbClr val="F2F2F2"/>
            </a:solidFill>
            <a:ln w="22225">
              <a:noFill/>
              <a:round/>
            </a:ln>
          </p:spPr>
          <p:txBody>
            <a:bodyPr anchor="ctr" anchorCtr="1"/>
            <a:lstStyle/>
            <a:p>
              <a:pPr marL="0" marR="0" lvl="0" indent="0" algn="ctr" defTabSz="94615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>
                  <a:solidFill>
                    <a:srgbClr val="00B0F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 charset="0"/>
                  <a:ea typeface="微软雅黑" panose="020B0503020204020204" charset="-122"/>
                  <a:cs typeface="+mn-cs"/>
                  <a:sym typeface="+mn-ea"/>
                </a:rPr>
                <a:t>小结</a:t>
              </a:r>
              <a:endParaRPr kumimoji="0" lang="zh-CN" altLang="en-US" sz="3600" b="1" i="0" u="none" strike="noStrike" kern="1200" cap="none" spc="0" normalizeH="0" baseline="0" noProof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 charset="0"/>
                <a:ea typeface="微软雅黑" panose="020B0503020204020204" charset="-122"/>
                <a:cs typeface="+mn-cs"/>
                <a:sym typeface="+mn-ea"/>
              </a:endParaRPr>
            </a:p>
          </p:txBody>
        </p:sp>
      </p:grpSp>
      <p:sp>
        <p:nvSpPr>
          <p:cNvPr id="16" name="等腰三角形 9"/>
          <p:cNvSpPr/>
          <p:nvPr/>
        </p:nvSpPr>
        <p:spPr>
          <a:xfrm rot="16200000" flipH="1" flipV="1">
            <a:off x="2599615" y="2810946"/>
            <a:ext cx="2425700" cy="104648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hlink"/>
              </a:gs>
              <a:gs pos="100000">
                <a:srgbClr val="FFFFFF">
                  <a:alpha val="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" name="文本框 11"/>
          <p:cNvSpPr txBox="1"/>
          <p:nvPr/>
        </p:nvSpPr>
        <p:spPr>
          <a:xfrm>
            <a:off x="4719815" y="2337718"/>
            <a:ext cx="3305070" cy="746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 smtClean="0">
                <a:latin typeface="微软雅黑" panose="020B0503020204020204" charset="-122"/>
                <a:ea typeface="微软雅黑" panose="020B0503020204020204" charset="-122"/>
              </a:rPr>
              <a:t>自诊断系</a:t>
            </a:r>
            <a:r>
              <a:rPr lang="zh-CN" altLang="zh-CN" sz="2800" dirty="0" smtClean="0">
                <a:latin typeface="微软雅黑" panose="020B0503020204020204" charset="-122"/>
                <a:ea typeface="微软雅黑" panose="020B0503020204020204" charset="-122"/>
              </a:rPr>
              <a:t>统</a:t>
            </a:r>
            <a:endParaRPr sz="2800" spc="3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8" name="文本框 11"/>
          <p:cNvSpPr txBox="1"/>
          <p:nvPr/>
        </p:nvSpPr>
        <p:spPr>
          <a:xfrm>
            <a:off x="4735737" y="3568292"/>
            <a:ext cx="412166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 smtClean="0">
                <a:latin typeface="微软雅黑" panose="020B0503020204020204" charset="-122"/>
                <a:ea typeface="微软雅黑" panose="020B0503020204020204" charset="-122"/>
              </a:rPr>
              <a:t>故</a:t>
            </a:r>
            <a:r>
              <a:rPr lang="zh-CN" altLang="zh-CN" sz="2800" dirty="0" smtClean="0">
                <a:latin typeface="微软雅黑" panose="020B0503020204020204" charset="-122"/>
                <a:ea typeface="微软雅黑" panose="020B0503020204020204" charset="-122"/>
              </a:rPr>
              <a:t>障诊断仪的使用方法</a:t>
            </a:r>
            <a:endParaRPr sz="2800" spc="3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/>
      <p:bldP spid="1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校徽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flipH="1">
            <a:off x="280035" y="314325"/>
            <a:ext cx="744855" cy="7448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080135" y="271780"/>
            <a:ext cx="370078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600">
                <a:solidFill>
                  <a:schemeClr val="bg1">
                    <a:lumMod val="50000"/>
                  </a:schemeClr>
                </a:solidFill>
                <a:latin typeface="华文琥珀" panose="02010800040101010101" charset="-122"/>
                <a:ea typeface="华文琥珀" panose="02010800040101010101" charset="-122"/>
                <a:sym typeface="+mn-ea"/>
              </a:rPr>
              <a:t>浙江汽车职业技术学院</a:t>
            </a:r>
            <a:endParaRPr lang="zh-CN" altLang="zh-CN" sz="1600">
              <a:solidFill>
                <a:schemeClr val="tx1"/>
              </a:solidFill>
              <a:latin typeface="华文琥珀" panose="02010800040101010101" charset="-122"/>
              <a:ea typeface="华文琥珀" panose="02010800040101010101" charset="-122"/>
            </a:endParaRPr>
          </a:p>
          <a:p>
            <a:r>
              <a:rPr lang="en-US" altLang="zh-CN" sz="1600">
                <a:solidFill>
                  <a:schemeClr val="bg1">
                    <a:lumMod val="50000"/>
                  </a:schemeClr>
                </a:solidFill>
                <a:sym typeface="+mn-ea"/>
              </a:rPr>
              <a:t>Zhejiang  Automotive  </a:t>
            </a:r>
            <a:endParaRPr lang="en-US" altLang="zh-CN" sz="160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en-US" altLang="zh-CN" sz="1600">
                <a:solidFill>
                  <a:schemeClr val="bg1">
                    <a:lumMod val="50000"/>
                  </a:schemeClr>
                </a:solidFill>
                <a:sym typeface="+mn-ea"/>
              </a:rPr>
              <a:t>Vocational and  Technical  College</a:t>
            </a:r>
            <a:endParaRPr lang="en-US" altLang="zh-CN" sz="1600">
              <a:solidFill>
                <a:schemeClr val="bg1">
                  <a:lumMod val="50000"/>
                </a:schemeClr>
              </a:solidFill>
              <a:latin typeface="华文琥珀" panose="02010800040101010101" charset="-122"/>
              <a:ea typeface="华文琥珀" panose="0201080004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1960" y="2725420"/>
            <a:ext cx="522795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 b="1">
                <a:solidFill>
                  <a:srgbClr val="2FADA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谢谢观看</a:t>
            </a:r>
            <a:endParaRPr lang="zh-CN" altLang="en-US" sz="8000" b="1">
              <a:solidFill>
                <a:srgbClr val="2FADAC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8" name="图片 7" descr="9e1e3a8fabb0430dfbc8f5c8f2cb18b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18530" y="1054100"/>
            <a:ext cx="5892165" cy="4806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矩形 1"/>
          <p:cNvSpPr/>
          <p:nvPr/>
        </p:nvSpPr>
        <p:spPr>
          <a:xfrm>
            <a:off x="969645" y="647700"/>
            <a:ext cx="271208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故障自诊断系统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2" name="Group 44"/>
          <p:cNvGrpSpPr/>
          <p:nvPr/>
        </p:nvGrpSpPr>
        <p:grpSpPr bwMode="auto">
          <a:xfrm>
            <a:off x="744198" y="2458577"/>
            <a:ext cx="2430835" cy="2429342"/>
            <a:chOff x="1898" y="1504"/>
            <a:chExt cx="1628" cy="1627"/>
          </a:xfrm>
        </p:grpSpPr>
        <p:sp>
          <p:nvSpPr>
            <p:cNvPr id="78863" name="Freeform 4"/>
            <p:cNvSpPr/>
            <p:nvPr/>
          </p:nvSpPr>
          <p:spPr bwMode="auto">
            <a:xfrm>
              <a:off x="1898" y="1504"/>
              <a:ext cx="1628" cy="1627"/>
            </a:xfrm>
            <a:custGeom>
              <a:avLst/>
              <a:gdLst>
                <a:gd name="T0" fmla="*/ 4814578 w 1050"/>
                <a:gd name="T1" fmla="*/ 5442098 h 1049"/>
                <a:gd name="T2" fmla="*/ 4609959 w 1050"/>
                <a:gd name="T3" fmla="*/ 6002580 h 1049"/>
                <a:gd name="T4" fmla="*/ 4038230 w 1050"/>
                <a:gd name="T5" fmla="*/ 5839862 h 1049"/>
                <a:gd name="T6" fmla="*/ 3761390 w 1050"/>
                <a:gd name="T7" fmla="*/ 6291864 h 1049"/>
                <a:gd name="T8" fmla="*/ 3165586 w 1050"/>
                <a:gd name="T9" fmla="*/ 5972447 h 1049"/>
                <a:gd name="T10" fmla="*/ 2666074 w 1050"/>
                <a:gd name="T11" fmla="*/ 6309945 h 1049"/>
                <a:gd name="T12" fmla="*/ 2292943 w 1050"/>
                <a:gd name="T13" fmla="*/ 5839862 h 1049"/>
                <a:gd name="T14" fmla="*/ 1811485 w 1050"/>
                <a:gd name="T15" fmla="*/ 6044771 h 1049"/>
                <a:gd name="T16" fmla="*/ 1636957 w 1050"/>
                <a:gd name="T17" fmla="*/ 5526473 h 1049"/>
                <a:gd name="T18" fmla="*/ 1396230 w 1050"/>
                <a:gd name="T19" fmla="*/ 5351703 h 1049"/>
                <a:gd name="T20" fmla="*/ 842552 w 1050"/>
                <a:gd name="T21" fmla="*/ 5339646 h 1049"/>
                <a:gd name="T22" fmla="*/ 806443 w 1050"/>
                <a:gd name="T23" fmla="*/ 4688765 h 1049"/>
                <a:gd name="T24" fmla="*/ 282856 w 1050"/>
                <a:gd name="T25" fmla="*/ 4520016 h 1049"/>
                <a:gd name="T26" fmla="*/ 469422 w 1050"/>
                <a:gd name="T27" fmla="*/ 3959535 h 1049"/>
                <a:gd name="T28" fmla="*/ 0 w 1050"/>
                <a:gd name="T29" fmla="*/ 3555747 h 1049"/>
                <a:gd name="T30" fmla="*/ 361093 w 1050"/>
                <a:gd name="T31" fmla="*/ 3013346 h 1049"/>
                <a:gd name="T32" fmla="*/ 36111 w 1050"/>
                <a:gd name="T33" fmla="*/ 2567371 h 1049"/>
                <a:gd name="T34" fmla="*/ 517566 w 1050"/>
                <a:gd name="T35" fmla="*/ 2217823 h 1049"/>
                <a:gd name="T36" fmla="*/ 331003 w 1050"/>
                <a:gd name="T37" fmla="*/ 1711579 h 1049"/>
                <a:gd name="T38" fmla="*/ 890697 w 1050"/>
                <a:gd name="T39" fmla="*/ 1506673 h 1049"/>
                <a:gd name="T40" fmla="*/ 842552 w 1050"/>
                <a:gd name="T41" fmla="*/ 982350 h 1049"/>
                <a:gd name="T42" fmla="*/ 1396230 w 1050"/>
                <a:gd name="T43" fmla="*/ 976324 h 1049"/>
                <a:gd name="T44" fmla="*/ 1630940 w 1050"/>
                <a:gd name="T45" fmla="*/ 367629 h 1049"/>
                <a:gd name="T46" fmla="*/ 2154524 w 1050"/>
                <a:gd name="T47" fmla="*/ 530349 h 1049"/>
                <a:gd name="T48" fmla="*/ 2437381 w 1050"/>
                <a:gd name="T49" fmla="*/ 439949 h 1049"/>
                <a:gd name="T50" fmla="*/ 3015131 w 1050"/>
                <a:gd name="T51" fmla="*/ 349549 h 1049"/>
                <a:gd name="T52" fmla="*/ 3562786 w 1050"/>
                <a:gd name="T53" fmla="*/ 0 h 1049"/>
                <a:gd name="T54" fmla="*/ 3887772 w 1050"/>
                <a:gd name="T55" fmla="*/ 439949 h 1049"/>
                <a:gd name="T56" fmla="*/ 4176648 w 1050"/>
                <a:gd name="T57" fmla="*/ 530349 h 1049"/>
                <a:gd name="T58" fmla="*/ 4700234 w 1050"/>
                <a:gd name="T59" fmla="*/ 367629 h 1049"/>
                <a:gd name="T60" fmla="*/ 4874758 w 1050"/>
                <a:gd name="T61" fmla="*/ 934137 h 1049"/>
                <a:gd name="T62" fmla="*/ 5416402 w 1050"/>
                <a:gd name="T63" fmla="*/ 910030 h 1049"/>
                <a:gd name="T64" fmla="*/ 5440471 w 1050"/>
                <a:gd name="T65" fmla="*/ 1506673 h 1049"/>
                <a:gd name="T66" fmla="*/ 6000168 w 1050"/>
                <a:gd name="T67" fmla="*/ 1711579 h 1049"/>
                <a:gd name="T68" fmla="*/ 5837675 w 1050"/>
                <a:gd name="T69" fmla="*/ 2290141 h 1049"/>
                <a:gd name="T70" fmla="*/ 6289046 w 1050"/>
                <a:gd name="T71" fmla="*/ 2567371 h 1049"/>
                <a:gd name="T72" fmla="*/ 5976095 w 1050"/>
                <a:gd name="T73" fmla="*/ 3157986 h 1049"/>
                <a:gd name="T74" fmla="*/ 6307100 w 1050"/>
                <a:gd name="T75" fmla="*/ 3658200 h 1049"/>
                <a:gd name="T76" fmla="*/ 5837675 w 1050"/>
                <a:gd name="T77" fmla="*/ 4031855 h 1049"/>
                <a:gd name="T78" fmla="*/ 6048310 w 1050"/>
                <a:gd name="T79" fmla="*/ 4520016 h 1049"/>
                <a:gd name="T80" fmla="*/ 5524730 w 1050"/>
                <a:gd name="T81" fmla="*/ 4688765 h 1049"/>
                <a:gd name="T82" fmla="*/ 5350202 w 1050"/>
                <a:gd name="T83" fmla="*/ 4929834 h 1049"/>
                <a:gd name="T84" fmla="*/ 5344183 w 1050"/>
                <a:gd name="T85" fmla="*/ 5490313 h 104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50"/>
                <a:gd name="T130" fmla="*/ 0 h 1049"/>
                <a:gd name="T131" fmla="*/ 1050 w 1050"/>
                <a:gd name="T132" fmla="*/ 1049 h 1049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50" h="1049">
                  <a:moveTo>
                    <a:pt x="888" y="911"/>
                  </a:moveTo>
                  <a:lnTo>
                    <a:pt x="820" y="888"/>
                  </a:lnTo>
                  <a:lnTo>
                    <a:pt x="800" y="903"/>
                  </a:lnTo>
                  <a:lnTo>
                    <a:pt x="780" y="917"/>
                  </a:lnTo>
                  <a:lnTo>
                    <a:pt x="781" y="988"/>
                  </a:lnTo>
                  <a:lnTo>
                    <a:pt x="766" y="996"/>
                  </a:lnTo>
                  <a:lnTo>
                    <a:pt x="751" y="1003"/>
                  </a:lnTo>
                  <a:lnTo>
                    <a:pt x="694" y="961"/>
                  </a:lnTo>
                  <a:lnTo>
                    <a:pt x="671" y="969"/>
                  </a:lnTo>
                  <a:lnTo>
                    <a:pt x="658" y="972"/>
                  </a:lnTo>
                  <a:lnTo>
                    <a:pt x="646" y="976"/>
                  </a:lnTo>
                  <a:lnTo>
                    <a:pt x="625" y="1044"/>
                  </a:lnTo>
                  <a:lnTo>
                    <a:pt x="592" y="1049"/>
                  </a:lnTo>
                  <a:lnTo>
                    <a:pt x="551" y="991"/>
                  </a:lnTo>
                  <a:lnTo>
                    <a:pt x="526" y="991"/>
                  </a:lnTo>
                  <a:lnTo>
                    <a:pt x="501" y="991"/>
                  </a:lnTo>
                  <a:lnTo>
                    <a:pt x="460" y="1049"/>
                  </a:lnTo>
                  <a:lnTo>
                    <a:pt x="443" y="1047"/>
                  </a:lnTo>
                  <a:lnTo>
                    <a:pt x="426" y="1044"/>
                  </a:lnTo>
                  <a:lnTo>
                    <a:pt x="405" y="976"/>
                  </a:lnTo>
                  <a:lnTo>
                    <a:pt x="381" y="969"/>
                  </a:lnTo>
                  <a:lnTo>
                    <a:pt x="369" y="965"/>
                  </a:lnTo>
                  <a:lnTo>
                    <a:pt x="358" y="961"/>
                  </a:lnTo>
                  <a:lnTo>
                    <a:pt x="301" y="1003"/>
                  </a:lnTo>
                  <a:lnTo>
                    <a:pt x="286" y="996"/>
                  </a:lnTo>
                  <a:lnTo>
                    <a:pt x="271" y="988"/>
                  </a:lnTo>
                  <a:lnTo>
                    <a:pt x="272" y="917"/>
                  </a:lnTo>
                  <a:lnTo>
                    <a:pt x="252" y="903"/>
                  </a:lnTo>
                  <a:lnTo>
                    <a:pt x="242" y="895"/>
                  </a:lnTo>
                  <a:lnTo>
                    <a:pt x="232" y="888"/>
                  </a:lnTo>
                  <a:lnTo>
                    <a:pt x="164" y="911"/>
                  </a:lnTo>
                  <a:lnTo>
                    <a:pt x="152" y="899"/>
                  </a:lnTo>
                  <a:lnTo>
                    <a:pt x="140" y="886"/>
                  </a:lnTo>
                  <a:lnTo>
                    <a:pt x="163" y="818"/>
                  </a:lnTo>
                  <a:lnTo>
                    <a:pt x="148" y="799"/>
                  </a:lnTo>
                  <a:lnTo>
                    <a:pt x="134" y="778"/>
                  </a:lnTo>
                  <a:lnTo>
                    <a:pt x="63" y="779"/>
                  </a:lnTo>
                  <a:lnTo>
                    <a:pt x="55" y="765"/>
                  </a:lnTo>
                  <a:lnTo>
                    <a:pt x="47" y="750"/>
                  </a:lnTo>
                  <a:lnTo>
                    <a:pt x="90" y="693"/>
                  </a:lnTo>
                  <a:lnTo>
                    <a:pt x="82" y="669"/>
                  </a:lnTo>
                  <a:lnTo>
                    <a:pt x="78" y="657"/>
                  </a:lnTo>
                  <a:lnTo>
                    <a:pt x="75" y="645"/>
                  </a:lnTo>
                  <a:lnTo>
                    <a:pt x="6" y="623"/>
                  </a:lnTo>
                  <a:lnTo>
                    <a:pt x="0" y="590"/>
                  </a:lnTo>
                  <a:lnTo>
                    <a:pt x="60" y="549"/>
                  </a:lnTo>
                  <a:lnTo>
                    <a:pt x="59" y="524"/>
                  </a:lnTo>
                  <a:lnTo>
                    <a:pt x="60" y="500"/>
                  </a:lnTo>
                  <a:lnTo>
                    <a:pt x="0" y="459"/>
                  </a:lnTo>
                  <a:lnTo>
                    <a:pt x="3" y="442"/>
                  </a:lnTo>
                  <a:lnTo>
                    <a:pt x="6" y="426"/>
                  </a:lnTo>
                  <a:lnTo>
                    <a:pt x="75" y="405"/>
                  </a:lnTo>
                  <a:lnTo>
                    <a:pt x="82" y="380"/>
                  </a:lnTo>
                  <a:lnTo>
                    <a:pt x="86" y="368"/>
                  </a:lnTo>
                  <a:lnTo>
                    <a:pt x="90" y="356"/>
                  </a:lnTo>
                  <a:lnTo>
                    <a:pt x="47" y="299"/>
                  </a:lnTo>
                  <a:lnTo>
                    <a:pt x="55" y="284"/>
                  </a:lnTo>
                  <a:lnTo>
                    <a:pt x="63" y="270"/>
                  </a:lnTo>
                  <a:lnTo>
                    <a:pt x="134" y="271"/>
                  </a:lnTo>
                  <a:lnTo>
                    <a:pt x="148" y="250"/>
                  </a:lnTo>
                  <a:lnTo>
                    <a:pt x="155" y="240"/>
                  </a:lnTo>
                  <a:lnTo>
                    <a:pt x="163" y="231"/>
                  </a:lnTo>
                  <a:lnTo>
                    <a:pt x="140" y="163"/>
                  </a:lnTo>
                  <a:lnTo>
                    <a:pt x="152" y="151"/>
                  </a:lnTo>
                  <a:lnTo>
                    <a:pt x="164" y="139"/>
                  </a:lnTo>
                  <a:lnTo>
                    <a:pt x="232" y="162"/>
                  </a:lnTo>
                  <a:lnTo>
                    <a:pt x="252" y="147"/>
                  </a:lnTo>
                  <a:lnTo>
                    <a:pt x="272" y="133"/>
                  </a:lnTo>
                  <a:lnTo>
                    <a:pt x="271" y="61"/>
                  </a:lnTo>
                  <a:lnTo>
                    <a:pt x="286" y="53"/>
                  </a:lnTo>
                  <a:lnTo>
                    <a:pt x="301" y="46"/>
                  </a:lnTo>
                  <a:lnTo>
                    <a:pt x="358" y="88"/>
                  </a:lnTo>
                  <a:lnTo>
                    <a:pt x="381" y="80"/>
                  </a:lnTo>
                  <a:lnTo>
                    <a:pt x="393" y="76"/>
                  </a:lnTo>
                  <a:lnTo>
                    <a:pt x="405" y="73"/>
                  </a:lnTo>
                  <a:lnTo>
                    <a:pt x="426" y="5"/>
                  </a:lnTo>
                  <a:lnTo>
                    <a:pt x="460" y="0"/>
                  </a:lnTo>
                  <a:lnTo>
                    <a:pt x="501" y="58"/>
                  </a:lnTo>
                  <a:lnTo>
                    <a:pt x="526" y="57"/>
                  </a:lnTo>
                  <a:lnTo>
                    <a:pt x="551" y="58"/>
                  </a:lnTo>
                  <a:lnTo>
                    <a:pt x="592" y="0"/>
                  </a:lnTo>
                  <a:lnTo>
                    <a:pt x="608" y="2"/>
                  </a:lnTo>
                  <a:lnTo>
                    <a:pt x="625" y="5"/>
                  </a:lnTo>
                  <a:lnTo>
                    <a:pt x="646" y="73"/>
                  </a:lnTo>
                  <a:lnTo>
                    <a:pt x="671" y="80"/>
                  </a:lnTo>
                  <a:lnTo>
                    <a:pt x="682" y="84"/>
                  </a:lnTo>
                  <a:lnTo>
                    <a:pt x="694" y="88"/>
                  </a:lnTo>
                  <a:lnTo>
                    <a:pt x="751" y="46"/>
                  </a:lnTo>
                  <a:lnTo>
                    <a:pt x="766" y="53"/>
                  </a:lnTo>
                  <a:lnTo>
                    <a:pt x="781" y="61"/>
                  </a:lnTo>
                  <a:lnTo>
                    <a:pt x="780" y="133"/>
                  </a:lnTo>
                  <a:lnTo>
                    <a:pt x="800" y="147"/>
                  </a:lnTo>
                  <a:lnTo>
                    <a:pt x="810" y="155"/>
                  </a:lnTo>
                  <a:lnTo>
                    <a:pt x="820" y="162"/>
                  </a:lnTo>
                  <a:lnTo>
                    <a:pt x="888" y="139"/>
                  </a:lnTo>
                  <a:lnTo>
                    <a:pt x="900" y="151"/>
                  </a:lnTo>
                  <a:lnTo>
                    <a:pt x="912" y="163"/>
                  </a:lnTo>
                  <a:lnTo>
                    <a:pt x="889" y="231"/>
                  </a:lnTo>
                  <a:lnTo>
                    <a:pt x="904" y="250"/>
                  </a:lnTo>
                  <a:lnTo>
                    <a:pt x="918" y="271"/>
                  </a:lnTo>
                  <a:lnTo>
                    <a:pt x="989" y="270"/>
                  </a:lnTo>
                  <a:lnTo>
                    <a:pt x="997" y="284"/>
                  </a:lnTo>
                  <a:lnTo>
                    <a:pt x="1005" y="299"/>
                  </a:lnTo>
                  <a:lnTo>
                    <a:pt x="962" y="356"/>
                  </a:lnTo>
                  <a:lnTo>
                    <a:pt x="970" y="380"/>
                  </a:lnTo>
                  <a:lnTo>
                    <a:pt x="974" y="393"/>
                  </a:lnTo>
                  <a:lnTo>
                    <a:pt x="977" y="405"/>
                  </a:lnTo>
                  <a:lnTo>
                    <a:pt x="1045" y="426"/>
                  </a:lnTo>
                  <a:lnTo>
                    <a:pt x="1050" y="459"/>
                  </a:lnTo>
                  <a:lnTo>
                    <a:pt x="992" y="500"/>
                  </a:lnTo>
                  <a:lnTo>
                    <a:pt x="993" y="524"/>
                  </a:lnTo>
                  <a:lnTo>
                    <a:pt x="992" y="549"/>
                  </a:lnTo>
                  <a:lnTo>
                    <a:pt x="1050" y="590"/>
                  </a:lnTo>
                  <a:lnTo>
                    <a:pt x="1048" y="607"/>
                  </a:lnTo>
                  <a:lnTo>
                    <a:pt x="1045" y="623"/>
                  </a:lnTo>
                  <a:lnTo>
                    <a:pt x="977" y="645"/>
                  </a:lnTo>
                  <a:lnTo>
                    <a:pt x="970" y="669"/>
                  </a:lnTo>
                  <a:lnTo>
                    <a:pt x="966" y="681"/>
                  </a:lnTo>
                  <a:lnTo>
                    <a:pt x="962" y="693"/>
                  </a:lnTo>
                  <a:lnTo>
                    <a:pt x="1005" y="750"/>
                  </a:lnTo>
                  <a:lnTo>
                    <a:pt x="997" y="765"/>
                  </a:lnTo>
                  <a:lnTo>
                    <a:pt x="989" y="779"/>
                  </a:lnTo>
                  <a:lnTo>
                    <a:pt x="918" y="778"/>
                  </a:lnTo>
                  <a:lnTo>
                    <a:pt x="904" y="799"/>
                  </a:lnTo>
                  <a:lnTo>
                    <a:pt x="897" y="809"/>
                  </a:lnTo>
                  <a:lnTo>
                    <a:pt x="889" y="818"/>
                  </a:lnTo>
                  <a:lnTo>
                    <a:pt x="912" y="886"/>
                  </a:lnTo>
                  <a:lnTo>
                    <a:pt x="900" y="899"/>
                  </a:lnTo>
                  <a:lnTo>
                    <a:pt x="888" y="911"/>
                  </a:lnTo>
                  <a:close/>
                </a:path>
              </a:pathLst>
            </a:custGeom>
            <a:solidFill>
              <a:schemeClr val="tx2"/>
            </a:solidFill>
            <a:ln w="3175" cap="flat" cmpd="sng" algn="ctr">
              <a:noFill/>
              <a:prstDash val="solid"/>
              <a:round/>
            </a:ln>
          </p:spPr>
          <p:txBody>
            <a:bodyPr lIns="0" rIns="0" anchor="ctr"/>
            <a:lstStyle/>
            <a:p>
              <a:pPr marL="0" marR="0" lvl="0" indent="0" algn="l" defTabSz="90932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785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78864" name="Oval 5"/>
            <p:cNvSpPr>
              <a:spLocks noChangeArrowheads="1"/>
            </p:cNvSpPr>
            <p:nvPr/>
          </p:nvSpPr>
          <p:spPr bwMode="auto">
            <a:xfrm>
              <a:off x="2149" y="1752"/>
              <a:ext cx="1129" cy="1131"/>
            </a:xfrm>
            <a:prstGeom prst="ellipse">
              <a:avLst/>
            </a:prstGeom>
            <a:solidFill>
              <a:srgbClr val="F2F2F2"/>
            </a:solidFill>
            <a:ln w="22225">
              <a:noFill/>
              <a:round/>
            </a:ln>
          </p:spPr>
          <p:txBody>
            <a:bodyPr anchor="ctr" anchorCtr="1"/>
            <a:lstStyle/>
            <a:p>
              <a:pPr marL="0" marR="0" lvl="0" indent="0" algn="ctr" defTabSz="94615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>
                  <a:solidFill>
                    <a:srgbClr val="00B0F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 charset="0"/>
                  <a:ea typeface="微软雅黑" panose="020B0503020204020204" charset="-122"/>
                  <a:cs typeface="+mn-cs"/>
                  <a:sym typeface="+mn-ea"/>
                </a:rPr>
                <a:t>作用</a:t>
              </a:r>
              <a:endParaRPr kumimoji="0" lang="zh-CN" altLang="en-US" sz="3200" b="1" i="0" u="none" strike="noStrike" kern="1200" cap="none" spc="0" normalizeH="0" baseline="0" noProof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 charset="0"/>
                <a:ea typeface="微软雅黑" panose="020B0503020204020204" charset="-122"/>
                <a:cs typeface="+mn-cs"/>
                <a:sym typeface="+mn-ea"/>
              </a:endParaRPr>
            </a:p>
          </p:txBody>
        </p:sp>
      </p:grpSp>
      <p:sp>
        <p:nvSpPr>
          <p:cNvPr id="115714" name="等腰三角形 9"/>
          <p:cNvSpPr/>
          <p:nvPr/>
        </p:nvSpPr>
        <p:spPr>
          <a:xfrm rot="16200000" flipH="1" flipV="1">
            <a:off x="2485390" y="3154680"/>
            <a:ext cx="2425700" cy="104648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hlink"/>
              </a:gs>
              <a:gs pos="100000">
                <a:srgbClr val="FFFFFF">
                  <a:alpha val="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" name="组合 24"/>
          <p:cNvGrpSpPr/>
          <p:nvPr/>
        </p:nvGrpSpPr>
        <p:grpSpPr>
          <a:xfrm>
            <a:off x="4324663" y="2779082"/>
            <a:ext cx="6712585" cy="1769745"/>
            <a:chOff x="8427" y="1701"/>
            <a:chExt cx="9533" cy="1262"/>
          </a:xfrm>
        </p:grpSpPr>
        <p:sp>
          <p:nvSpPr>
            <p:cNvPr id="23" name="圆角矩形 45063"/>
            <p:cNvSpPr/>
            <p:nvPr/>
          </p:nvSpPr>
          <p:spPr>
            <a:xfrm>
              <a:off x="8427" y="1701"/>
              <a:ext cx="8750" cy="1262"/>
            </a:xfrm>
            <a:prstGeom prst="roundRect">
              <a:avLst>
                <a:gd name="adj" fmla="val 11505"/>
              </a:avLst>
            </a:prstGeom>
            <a:gradFill rotWithShape="1">
              <a:gsLst>
                <a:gs pos="0">
                  <a:schemeClr val="hlink"/>
                </a:gs>
                <a:gs pos="100000">
                  <a:srgbClr val="FFFFFF">
                    <a:alpha val="0"/>
                  </a:srgb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8427" y="1835"/>
              <a:ext cx="9533" cy="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sz="24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监测</a:t>
              </a:r>
              <a:r>
                <a:rPr lang="zh-CN" sz="24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、</a:t>
              </a:r>
              <a:r>
                <a:rPr lang="zh-CN" sz="24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诊断</a:t>
              </a:r>
              <a:r>
                <a:rPr lang="zh-CN" sz="24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电子控制系统中各传感器、执行器以及电子控制单元（</a:t>
              </a:r>
              <a:r>
                <a:rPr lang="en-US" altLang="zh-CN" sz="24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ECU</a:t>
              </a:r>
              <a:r>
                <a:rPr lang="zh-CN" altLang="en-US" sz="24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）的工作是否</a:t>
              </a:r>
              <a:r>
                <a:rPr lang="zh-CN" altLang="en-US" sz="2400" dirty="0" smtClean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正确</a:t>
              </a:r>
              <a:endParaRPr lang="zh-CN" altLang="zh-CN" sz="2400" spc="2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矩形 1"/>
          <p:cNvSpPr/>
          <p:nvPr/>
        </p:nvSpPr>
        <p:spPr>
          <a:xfrm>
            <a:off x="969645" y="647700"/>
            <a:ext cx="271208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故障自诊断系统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流程图: 可选过程 11"/>
          <p:cNvSpPr/>
          <p:nvPr/>
        </p:nvSpPr>
        <p:spPr>
          <a:xfrm>
            <a:off x="3002507" y="2875252"/>
            <a:ext cx="1983582" cy="1028008"/>
          </a:xfrm>
          <a:prstGeom prst="flowChartAlternateProcess">
            <a:avLst/>
          </a:prstGeom>
          <a:noFill/>
          <a:ln w="38100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r>
              <a:rPr lang="en-US" altLang="zh-CN" sz="2800" dirty="0" smtClean="0">
                <a:latin typeface="微软雅黑" panose="020B0503020204020204" charset="-122"/>
                <a:ea typeface="微软雅黑" panose="020B0503020204020204" charset="-122"/>
              </a:rPr>
              <a:t>ECU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6" name="十字形 15"/>
          <p:cNvSpPr/>
          <p:nvPr/>
        </p:nvSpPr>
        <p:spPr>
          <a:xfrm>
            <a:off x="5868537" y="3211490"/>
            <a:ext cx="395785" cy="391520"/>
          </a:xfrm>
          <a:prstGeom prst="plu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7064279" y="2902547"/>
            <a:ext cx="2107015" cy="1041656"/>
            <a:chOff x="7541952" y="3284685"/>
            <a:chExt cx="2107015" cy="1041656"/>
          </a:xfrm>
        </p:grpSpPr>
        <p:sp>
          <p:nvSpPr>
            <p:cNvPr id="14" name="流程图: 可选过程 13"/>
            <p:cNvSpPr/>
            <p:nvPr/>
          </p:nvSpPr>
          <p:spPr>
            <a:xfrm>
              <a:off x="7541952" y="3284685"/>
              <a:ext cx="2066072" cy="1041656"/>
            </a:xfrm>
            <a:prstGeom prst="flowChartAlternateProcess">
              <a:avLst/>
            </a:prstGeom>
            <a:noFill/>
            <a:ln w="38100" cap="flat" cmpd="sng">
              <a:solidFill>
                <a:srgbClr val="00B0F0"/>
              </a:solidFill>
              <a:prstDash val="solid"/>
              <a:miter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 wrap="none" anchor="ctr"/>
            <a:lstStyle/>
            <a:p>
              <a:pPr algn="ctr"/>
              <a:endPara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7555232" y="3360432"/>
              <a:ext cx="2093735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zh-CN" altLang="zh-CN" sz="2400" dirty="0" smtClean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传感器与执行器的检测电路</a:t>
              </a:r>
              <a:endParaRPr lang="zh-CN" altLang="en-US" sz="2400" b="1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矩形 1"/>
          <p:cNvSpPr/>
          <p:nvPr/>
        </p:nvSpPr>
        <p:spPr>
          <a:xfrm>
            <a:off x="969645" y="647700"/>
            <a:ext cx="271208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故障自诊断系统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2" name="Group 44"/>
          <p:cNvGrpSpPr/>
          <p:nvPr/>
        </p:nvGrpSpPr>
        <p:grpSpPr bwMode="auto">
          <a:xfrm>
            <a:off x="4921885" y="2224585"/>
            <a:ext cx="2186940" cy="2189300"/>
            <a:chOff x="1898" y="1504"/>
            <a:chExt cx="1628" cy="1627"/>
          </a:xfrm>
        </p:grpSpPr>
        <p:sp>
          <p:nvSpPr>
            <p:cNvPr id="3" name="Freeform 4"/>
            <p:cNvSpPr/>
            <p:nvPr/>
          </p:nvSpPr>
          <p:spPr bwMode="auto">
            <a:xfrm>
              <a:off x="1898" y="1504"/>
              <a:ext cx="1628" cy="1627"/>
            </a:xfrm>
            <a:custGeom>
              <a:avLst/>
              <a:gdLst>
                <a:gd name="T0" fmla="*/ 4814578 w 1050"/>
                <a:gd name="T1" fmla="*/ 5442098 h 1049"/>
                <a:gd name="T2" fmla="*/ 4609959 w 1050"/>
                <a:gd name="T3" fmla="*/ 6002580 h 1049"/>
                <a:gd name="T4" fmla="*/ 4038230 w 1050"/>
                <a:gd name="T5" fmla="*/ 5839862 h 1049"/>
                <a:gd name="T6" fmla="*/ 3761390 w 1050"/>
                <a:gd name="T7" fmla="*/ 6291864 h 1049"/>
                <a:gd name="T8" fmla="*/ 3165586 w 1050"/>
                <a:gd name="T9" fmla="*/ 5972447 h 1049"/>
                <a:gd name="T10" fmla="*/ 2666074 w 1050"/>
                <a:gd name="T11" fmla="*/ 6309945 h 1049"/>
                <a:gd name="T12" fmla="*/ 2292943 w 1050"/>
                <a:gd name="T13" fmla="*/ 5839862 h 1049"/>
                <a:gd name="T14" fmla="*/ 1811485 w 1050"/>
                <a:gd name="T15" fmla="*/ 6044771 h 1049"/>
                <a:gd name="T16" fmla="*/ 1636957 w 1050"/>
                <a:gd name="T17" fmla="*/ 5526473 h 1049"/>
                <a:gd name="T18" fmla="*/ 1396230 w 1050"/>
                <a:gd name="T19" fmla="*/ 5351703 h 1049"/>
                <a:gd name="T20" fmla="*/ 842552 w 1050"/>
                <a:gd name="T21" fmla="*/ 5339646 h 1049"/>
                <a:gd name="T22" fmla="*/ 806443 w 1050"/>
                <a:gd name="T23" fmla="*/ 4688765 h 1049"/>
                <a:gd name="T24" fmla="*/ 282856 w 1050"/>
                <a:gd name="T25" fmla="*/ 4520016 h 1049"/>
                <a:gd name="T26" fmla="*/ 469422 w 1050"/>
                <a:gd name="T27" fmla="*/ 3959535 h 1049"/>
                <a:gd name="T28" fmla="*/ 0 w 1050"/>
                <a:gd name="T29" fmla="*/ 3555747 h 1049"/>
                <a:gd name="T30" fmla="*/ 361093 w 1050"/>
                <a:gd name="T31" fmla="*/ 3013346 h 1049"/>
                <a:gd name="T32" fmla="*/ 36111 w 1050"/>
                <a:gd name="T33" fmla="*/ 2567371 h 1049"/>
                <a:gd name="T34" fmla="*/ 517566 w 1050"/>
                <a:gd name="T35" fmla="*/ 2217823 h 1049"/>
                <a:gd name="T36" fmla="*/ 331003 w 1050"/>
                <a:gd name="T37" fmla="*/ 1711579 h 1049"/>
                <a:gd name="T38" fmla="*/ 890697 w 1050"/>
                <a:gd name="T39" fmla="*/ 1506673 h 1049"/>
                <a:gd name="T40" fmla="*/ 842552 w 1050"/>
                <a:gd name="T41" fmla="*/ 982350 h 1049"/>
                <a:gd name="T42" fmla="*/ 1396230 w 1050"/>
                <a:gd name="T43" fmla="*/ 976324 h 1049"/>
                <a:gd name="T44" fmla="*/ 1630940 w 1050"/>
                <a:gd name="T45" fmla="*/ 367629 h 1049"/>
                <a:gd name="T46" fmla="*/ 2154524 w 1050"/>
                <a:gd name="T47" fmla="*/ 530349 h 1049"/>
                <a:gd name="T48" fmla="*/ 2437381 w 1050"/>
                <a:gd name="T49" fmla="*/ 439949 h 1049"/>
                <a:gd name="T50" fmla="*/ 3015131 w 1050"/>
                <a:gd name="T51" fmla="*/ 349549 h 1049"/>
                <a:gd name="T52" fmla="*/ 3562786 w 1050"/>
                <a:gd name="T53" fmla="*/ 0 h 1049"/>
                <a:gd name="T54" fmla="*/ 3887772 w 1050"/>
                <a:gd name="T55" fmla="*/ 439949 h 1049"/>
                <a:gd name="T56" fmla="*/ 4176648 w 1050"/>
                <a:gd name="T57" fmla="*/ 530349 h 1049"/>
                <a:gd name="T58" fmla="*/ 4700234 w 1050"/>
                <a:gd name="T59" fmla="*/ 367629 h 1049"/>
                <a:gd name="T60" fmla="*/ 4874758 w 1050"/>
                <a:gd name="T61" fmla="*/ 934137 h 1049"/>
                <a:gd name="T62" fmla="*/ 5416402 w 1050"/>
                <a:gd name="T63" fmla="*/ 910030 h 1049"/>
                <a:gd name="T64" fmla="*/ 5440471 w 1050"/>
                <a:gd name="T65" fmla="*/ 1506673 h 1049"/>
                <a:gd name="T66" fmla="*/ 6000168 w 1050"/>
                <a:gd name="T67" fmla="*/ 1711579 h 1049"/>
                <a:gd name="T68" fmla="*/ 5837675 w 1050"/>
                <a:gd name="T69" fmla="*/ 2290141 h 1049"/>
                <a:gd name="T70" fmla="*/ 6289046 w 1050"/>
                <a:gd name="T71" fmla="*/ 2567371 h 1049"/>
                <a:gd name="T72" fmla="*/ 5976095 w 1050"/>
                <a:gd name="T73" fmla="*/ 3157986 h 1049"/>
                <a:gd name="T74" fmla="*/ 6307100 w 1050"/>
                <a:gd name="T75" fmla="*/ 3658200 h 1049"/>
                <a:gd name="T76" fmla="*/ 5837675 w 1050"/>
                <a:gd name="T77" fmla="*/ 4031855 h 1049"/>
                <a:gd name="T78" fmla="*/ 6048310 w 1050"/>
                <a:gd name="T79" fmla="*/ 4520016 h 1049"/>
                <a:gd name="T80" fmla="*/ 5524730 w 1050"/>
                <a:gd name="T81" fmla="*/ 4688765 h 1049"/>
                <a:gd name="T82" fmla="*/ 5350202 w 1050"/>
                <a:gd name="T83" fmla="*/ 4929834 h 1049"/>
                <a:gd name="T84" fmla="*/ 5344183 w 1050"/>
                <a:gd name="T85" fmla="*/ 5490313 h 104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50"/>
                <a:gd name="T130" fmla="*/ 0 h 1049"/>
                <a:gd name="T131" fmla="*/ 1050 w 1050"/>
                <a:gd name="T132" fmla="*/ 1049 h 1049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50" h="1049">
                  <a:moveTo>
                    <a:pt x="888" y="911"/>
                  </a:moveTo>
                  <a:lnTo>
                    <a:pt x="820" y="888"/>
                  </a:lnTo>
                  <a:lnTo>
                    <a:pt x="800" y="903"/>
                  </a:lnTo>
                  <a:lnTo>
                    <a:pt x="780" y="917"/>
                  </a:lnTo>
                  <a:lnTo>
                    <a:pt x="781" y="988"/>
                  </a:lnTo>
                  <a:lnTo>
                    <a:pt x="766" y="996"/>
                  </a:lnTo>
                  <a:lnTo>
                    <a:pt x="751" y="1003"/>
                  </a:lnTo>
                  <a:lnTo>
                    <a:pt x="694" y="961"/>
                  </a:lnTo>
                  <a:lnTo>
                    <a:pt x="671" y="969"/>
                  </a:lnTo>
                  <a:lnTo>
                    <a:pt x="658" y="972"/>
                  </a:lnTo>
                  <a:lnTo>
                    <a:pt x="646" y="976"/>
                  </a:lnTo>
                  <a:lnTo>
                    <a:pt x="625" y="1044"/>
                  </a:lnTo>
                  <a:lnTo>
                    <a:pt x="592" y="1049"/>
                  </a:lnTo>
                  <a:lnTo>
                    <a:pt x="551" y="991"/>
                  </a:lnTo>
                  <a:lnTo>
                    <a:pt x="526" y="991"/>
                  </a:lnTo>
                  <a:lnTo>
                    <a:pt x="501" y="991"/>
                  </a:lnTo>
                  <a:lnTo>
                    <a:pt x="460" y="1049"/>
                  </a:lnTo>
                  <a:lnTo>
                    <a:pt x="443" y="1047"/>
                  </a:lnTo>
                  <a:lnTo>
                    <a:pt x="426" y="1044"/>
                  </a:lnTo>
                  <a:lnTo>
                    <a:pt x="405" y="976"/>
                  </a:lnTo>
                  <a:lnTo>
                    <a:pt x="381" y="969"/>
                  </a:lnTo>
                  <a:lnTo>
                    <a:pt x="369" y="965"/>
                  </a:lnTo>
                  <a:lnTo>
                    <a:pt x="358" y="961"/>
                  </a:lnTo>
                  <a:lnTo>
                    <a:pt x="301" y="1003"/>
                  </a:lnTo>
                  <a:lnTo>
                    <a:pt x="286" y="996"/>
                  </a:lnTo>
                  <a:lnTo>
                    <a:pt x="271" y="988"/>
                  </a:lnTo>
                  <a:lnTo>
                    <a:pt x="272" y="917"/>
                  </a:lnTo>
                  <a:lnTo>
                    <a:pt x="252" y="903"/>
                  </a:lnTo>
                  <a:lnTo>
                    <a:pt x="242" y="895"/>
                  </a:lnTo>
                  <a:lnTo>
                    <a:pt x="232" y="888"/>
                  </a:lnTo>
                  <a:lnTo>
                    <a:pt x="164" y="911"/>
                  </a:lnTo>
                  <a:lnTo>
                    <a:pt x="152" y="899"/>
                  </a:lnTo>
                  <a:lnTo>
                    <a:pt x="140" y="886"/>
                  </a:lnTo>
                  <a:lnTo>
                    <a:pt x="163" y="818"/>
                  </a:lnTo>
                  <a:lnTo>
                    <a:pt x="148" y="799"/>
                  </a:lnTo>
                  <a:lnTo>
                    <a:pt x="134" y="778"/>
                  </a:lnTo>
                  <a:lnTo>
                    <a:pt x="63" y="779"/>
                  </a:lnTo>
                  <a:lnTo>
                    <a:pt x="55" y="765"/>
                  </a:lnTo>
                  <a:lnTo>
                    <a:pt x="47" y="750"/>
                  </a:lnTo>
                  <a:lnTo>
                    <a:pt x="90" y="693"/>
                  </a:lnTo>
                  <a:lnTo>
                    <a:pt x="82" y="669"/>
                  </a:lnTo>
                  <a:lnTo>
                    <a:pt x="78" y="657"/>
                  </a:lnTo>
                  <a:lnTo>
                    <a:pt x="75" y="645"/>
                  </a:lnTo>
                  <a:lnTo>
                    <a:pt x="6" y="623"/>
                  </a:lnTo>
                  <a:lnTo>
                    <a:pt x="0" y="590"/>
                  </a:lnTo>
                  <a:lnTo>
                    <a:pt x="60" y="549"/>
                  </a:lnTo>
                  <a:lnTo>
                    <a:pt x="59" y="524"/>
                  </a:lnTo>
                  <a:lnTo>
                    <a:pt x="60" y="500"/>
                  </a:lnTo>
                  <a:lnTo>
                    <a:pt x="0" y="459"/>
                  </a:lnTo>
                  <a:lnTo>
                    <a:pt x="3" y="442"/>
                  </a:lnTo>
                  <a:lnTo>
                    <a:pt x="6" y="426"/>
                  </a:lnTo>
                  <a:lnTo>
                    <a:pt x="75" y="405"/>
                  </a:lnTo>
                  <a:lnTo>
                    <a:pt x="82" y="380"/>
                  </a:lnTo>
                  <a:lnTo>
                    <a:pt x="86" y="368"/>
                  </a:lnTo>
                  <a:lnTo>
                    <a:pt x="90" y="356"/>
                  </a:lnTo>
                  <a:lnTo>
                    <a:pt x="47" y="299"/>
                  </a:lnTo>
                  <a:lnTo>
                    <a:pt x="55" y="284"/>
                  </a:lnTo>
                  <a:lnTo>
                    <a:pt x="63" y="270"/>
                  </a:lnTo>
                  <a:lnTo>
                    <a:pt x="134" y="271"/>
                  </a:lnTo>
                  <a:lnTo>
                    <a:pt x="148" y="250"/>
                  </a:lnTo>
                  <a:lnTo>
                    <a:pt x="155" y="240"/>
                  </a:lnTo>
                  <a:lnTo>
                    <a:pt x="163" y="231"/>
                  </a:lnTo>
                  <a:lnTo>
                    <a:pt x="140" y="163"/>
                  </a:lnTo>
                  <a:lnTo>
                    <a:pt x="152" y="151"/>
                  </a:lnTo>
                  <a:lnTo>
                    <a:pt x="164" y="139"/>
                  </a:lnTo>
                  <a:lnTo>
                    <a:pt x="232" y="162"/>
                  </a:lnTo>
                  <a:lnTo>
                    <a:pt x="252" y="147"/>
                  </a:lnTo>
                  <a:lnTo>
                    <a:pt x="272" y="133"/>
                  </a:lnTo>
                  <a:lnTo>
                    <a:pt x="271" y="61"/>
                  </a:lnTo>
                  <a:lnTo>
                    <a:pt x="286" y="53"/>
                  </a:lnTo>
                  <a:lnTo>
                    <a:pt x="301" y="46"/>
                  </a:lnTo>
                  <a:lnTo>
                    <a:pt x="358" y="88"/>
                  </a:lnTo>
                  <a:lnTo>
                    <a:pt x="381" y="80"/>
                  </a:lnTo>
                  <a:lnTo>
                    <a:pt x="393" y="76"/>
                  </a:lnTo>
                  <a:lnTo>
                    <a:pt x="405" y="73"/>
                  </a:lnTo>
                  <a:lnTo>
                    <a:pt x="426" y="5"/>
                  </a:lnTo>
                  <a:lnTo>
                    <a:pt x="460" y="0"/>
                  </a:lnTo>
                  <a:lnTo>
                    <a:pt x="501" y="58"/>
                  </a:lnTo>
                  <a:lnTo>
                    <a:pt x="526" y="57"/>
                  </a:lnTo>
                  <a:lnTo>
                    <a:pt x="551" y="58"/>
                  </a:lnTo>
                  <a:lnTo>
                    <a:pt x="592" y="0"/>
                  </a:lnTo>
                  <a:lnTo>
                    <a:pt x="608" y="2"/>
                  </a:lnTo>
                  <a:lnTo>
                    <a:pt x="625" y="5"/>
                  </a:lnTo>
                  <a:lnTo>
                    <a:pt x="646" y="73"/>
                  </a:lnTo>
                  <a:lnTo>
                    <a:pt x="671" y="80"/>
                  </a:lnTo>
                  <a:lnTo>
                    <a:pt x="682" y="84"/>
                  </a:lnTo>
                  <a:lnTo>
                    <a:pt x="694" y="88"/>
                  </a:lnTo>
                  <a:lnTo>
                    <a:pt x="751" y="46"/>
                  </a:lnTo>
                  <a:lnTo>
                    <a:pt x="766" y="53"/>
                  </a:lnTo>
                  <a:lnTo>
                    <a:pt x="781" y="61"/>
                  </a:lnTo>
                  <a:lnTo>
                    <a:pt x="780" y="133"/>
                  </a:lnTo>
                  <a:lnTo>
                    <a:pt x="800" y="147"/>
                  </a:lnTo>
                  <a:lnTo>
                    <a:pt x="810" y="155"/>
                  </a:lnTo>
                  <a:lnTo>
                    <a:pt x="820" y="162"/>
                  </a:lnTo>
                  <a:lnTo>
                    <a:pt x="888" y="139"/>
                  </a:lnTo>
                  <a:lnTo>
                    <a:pt x="900" y="151"/>
                  </a:lnTo>
                  <a:lnTo>
                    <a:pt x="912" y="163"/>
                  </a:lnTo>
                  <a:lnTo>
                    <a:pt x="889" y="231"/>
                  </a:lnTo>
                  <a:lnTo>
                    <a:pt x="904" y="250"/>
                  </a:lnTo>
                  <a:lnTo>
                    <a:pt x="918" y="271"/>
                  </a:lnTo>
                  <a:lnTo>
                    <a:pt x="989" y="270"/>
                  </a:lnTo>
                  <a:lnTo>
                    <a:pt x="997" y="284"/>
                  </a:lnTo>
                  <a:lnTo>
                    <a:pt x="1005" y="299"/>
                  </a:lnTo>
                  <a:lnTo>
                    <a:pt x="962" y="356"/>
                  </a:lnTo>
                  <a:lnTo>
                    <a:pt x="970" y="380"/>
                  </a:lnTo>
                  <a:lnTo>
                    <a:pt x="974" y="393"/>
                  </a:lnTo>
                  <a:lnTo>
                    <a:pt x="977" y="405"/>
                  </a:lnTo>
                  <a:lnTo>
                    <a:pt x="1045" y="426"/>
                  </a:lnTo>
                  <a:lnTo>
                    <a:pt x="1050" y="459"/>
                  </a:lnTo>
                  <a:lnTo>
                    <a:pt x="992" y="500"/>
                  </a:lnTo>
                  <a:lnTo>
                    <a:pt x="993" y="524"/>
                  </a:lnTo>
                  <a:lnTo>
                    <a:pt x="992" y="549"/>
                  </a:lnTo>
                  <a:lnTo>
                    <a:pt x="1050" y="590"/>
                  </a:lnTo>
                  <a:lnTo>
                    <a:pt x="1048" y="607"/>
                  </a:lnTo>
                  <a:lnTo>
                    <a:pt x="1045" y="623"/>
                  </a:lnTo>
                  <a:lnTo>
                    <a:pt x="977" y="645"/>
                  </a:lnTo>
                  <a:lnTo>
                    <a:pt x="970" y="669"/>
                  </a:lnTo>
                  <a:lnTo>
                    <a:pt x="966" y="681"/>
                  </a:lnTo>
                  <a:lnTo>
                    <a:pt x="962" y="693"/>
                  </a:lnTo>
                  <a:lnTo>
                    <a:pt x="1005" y="750"/>
                  </a:lnTo>
                  <a:lnTo>
                    <a:pt x="997" y="765"/>
                  </a:lnTo>
                  <a:lnTo>
                    <a:pt x="989" y="779"/>
                  </a:lnTo>
                  <a:lnTo>
                    <a:pt x="918" y="778"/>
                  </a:lnTo>
                  <a:lnTo>
                    <a:pt x="904" y="799"/>
                  </a:lnTo>
                  <a:lnTo>
                    <a:pt x="897" y="809"/>
                  </a:lnTo>
                  <a:lnTo>
                    <a:pt x="889" y="818"/>
                  </a:lnTo>
                  <a:lnTo>
                    <a:pt x="912" y="886"/>
                  </a:lnTo>
                  <a:lnTo>
                    <a:pt x="900" y="899"/>
                  </a:lnTo>
                  <a:lnTo>
                    <a:pt x="888" y="911"/>
                  </a:lnTo>
                  <a:close/>
                </a:path>
              </a:pathLst>
            </a:custGeom>
            <a:solidFill>
              <a:schemeClr val="tx2"/>
            </a:solidFill>
            <a:ln w="3175" cap="flat" cmpd="sng" algn="ctr">
              <a:noFill/>
              <a:prstDash val="solid"/>
              <a:round/>
            </a:ln>
          </p:spPr>
          <p:txBody>
            <a:bodyPr lIns="0" rIns="0" anchor="ctr"/>
            <a:lstStyle/>
            <a:p>
              <a:pPr marL="0" marR="0" lvl="0" indent="0" algn="l" defTabSz="90932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785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5" name="Oval 5"/>
            <p:cNvSpPr>
              <a:spLocks noChangeArrowheads="1"/>
            </p:cNvSpPr>
            <p:nvPr/>
          </p:nvSpPr>
          <p:spPr bwMode="auto">
            <a:xfrm>
              <a:off x="2149" y="1752"/>
              <a:ext cx="1129" cy="1131"/>
            </a:xfrm>
            <a:prstGeom prst="ellipse">
              <a:avLst/>
            </a:prstGeom>
            <a:solidFill>
              <a:srgbClr val="F2F2F2"/>
            </a:solidFill>
            <a:ln w="22225">
              <a:noFill/>
              <a:round/>
            </a:ln>
          </p:spPr>
          <p:txBody>
            <a:bodyPr anchor="ctr" anchorCtr="1"/>
            <a:lstStyle/>
            <a:p>
              <a:pPr marL="0" marR="0" lvl="0" indent="0" algn="ctr" defTabSz="94615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solidFill>
                    <a:srgbClr val="00B0F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 charset="0"/>
                  <a:ea typeface="微软雅黑" panose="020B0503020204020204" charset="-122"/>
                  <a:cs typeface="+mn-cs"/>
                  <a:sym typeface="+mn-ea"/>
                </a:rPr>
                <a:t>具体</a:t>
              </a:r>
              <a:endParaRPr kumimoji="0" lang="zh-CN" altLang="en-US" sz="3200" b="1" i="0" u="none" strike="noStrike" kern="1200" cap="none" spc="0" normalizeH="0" baseline="0" noProof="0" dirty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 charset="0"/>
                <a:ea typeface="微软雅黑" panose="020B0503020204020204" charset="-122"/>
                <a:cs typeface="+mn-cs"/>
                <a:sym typeface="+mn-ea"/>
              </a:endParaRPr>
            </a:p>
            <a:p>
              <a:pPr marL="0" marR="0" lvl="0" indent="0" algn="ctr" defTabSz="94615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solidFill>
                    <a:srgbClr val="00B0F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 charset="0"/>
                  <a:ea typeface="微软雅黑" panose="020B0503020204020204" charset="-122"/>
                  <a:cs typeface="+mn-cs"/>
                  <a:sym typeface="+mn-ea"/>
                </a:rPr>
                <a:t>功用</a:t>
              </a:r>
              <a:endParaRPr kumimoji="0" lang="zh-CN" altLang="en-US" sz="3200" b="1" i="0" u="none" strike="noStrike" kern="1200" cap="none" spc="0" normalizeH="0" baseline="0" noProof="0" dirty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 charset="0"/>
                <a:ea typeface="微软雅黑" panose="020B0503020204020204" charset="-122"/>
                <a:cs typeface="+mn-cs"/>
                <a:sym typeface="+mn-ea"/>
              </a:endParaRPr>
            </a:p>
          </p:txBody>
        </p:sp>
      </p:grpSp>
      <p:sp>
        <p:nvSpPr>
          <p:cNvPr id="6" name="圆角矩形标注 5"/>
          <p:cNvSpPr/>
          <p:nvPr/>
        </p:nvSpPr>
        <p:spPr>
          <a:xfrm>
            <a:off x="1062990" y="2032635"/>
            <a:ext cx="2223770" cy="1631315"/>
          </a:xfrm>
          <a:prstGeom prst="wedgeRoundRectCallout">
            <a:avLst>
              <a:gd name="adj1" fmla="val 97344"/>
              <a:gd name="adj2" fmla="val 25749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lstStyle/>
          <a:p>
            <a:pPr algn="ctr">
              <a:lnSpc>
                <a:spcPct val="150000"/>
              </a:lnSpc>
            </a:pPr>
            <a:r>
              <a:rPr lang="zh-CN" altLang="zh-CN" sz="28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检测控制系统工作情况</a:t>
            </a:r>
            <a:endParaRPr lang="zh-CN" altLang="zh-CN" sz="2800" spc="200" dirty="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8164830" y="1057275"/>
            <a:ext cx="2459355" cy="1687195"/>
          </a:xfrm>
          <a:prstGeom prst="wedgeRoundRectCallout">
            <a:avLst>
              <a:gd name="adj1" fmla="val -58313"/>
              <a:gd name="adj2" fmla="val 75705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lstStyle/>
          <a:p>
            <a:pPr algn="ctr">
              <a:lnSpc>
                <a:spcPct val="150000"/>
              </a:lnSpc>
            </a:pPr>
            <a:r>
              <a:rPr lang="zh-CN" altLang="zh-CN" sz="28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将故障内容编成故障码存储</a:t>
            </a:r>
            <a:endParaRPr lang="zh-CN" altLang="zh-CN" sz="2800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8124190" y="4762500"/>
            <a:ext cx="2541270" cy="1249680"/>
          </a:xfrm>
          <a:prstGeom prst="wedgeRoundRectCallout">
            <a:avLst>
              <a:gd name="adj1" fmla="val -77111"/>
              <a:gd name="adj2" fmla="val -99491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lstStyle/>
          <a:p>
            <a:pPr algn="l">
              <a:lnSpc>
                <a:spcPct val="130000"/>
              </a:lnSpc>
            </a:pPr>
            <a:r>
              <a:rPr lang="zh-CN" altLang="zh-CN" sz="28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启用相应的备用功能</a:t>
            </a:r>
            <a:endParaRPr lang="zh-CN" altLang="zh-CN" sz="2800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矩形 1"/>
          <p:cNvSpPr/>
          <p:nvPr/>
        </p:nvSpPr>
        <p:spPr>
          <a:xfrm>
            <a:off x="969645" y="647700"/>
            <a:ext cx="271208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故障自诊断系统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641444" y="2018986"/>
            <a:ext cx="3193577" cy="3017037"/>
          </a:xfrm>
          <a:prstGeom prst="wedgeRoundRectCallout">
            <a:avLst>
              <a:gd name="adj1" fmla="val 80227"/>
              <a:gd name="adj2" fmla="val -9995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lstStyle/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由美国汽车工程学会制定的，经由美国环境保护机构及美国加州资源协会登记的一套汽车标准</a:t>
            </a:r>
            <a:endParaRPr lang="zh-CN" altLang="zh-CN" sz="2400" spc="200" dirty="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8434317" y="1534947"/>
            <a:ext cx="3111690" cy="2477495"/>
          </a:xfrm>
          <a:prstGeom prst="wedgeRoundRectCallout">
            <a:avLst>
              <a:gd name="adj1" fmla="val -74193"/>
              <a:gd name="adj2" fmla="val 21169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lstStyle/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全球所有的汽车制造厂商都全面采用第二代车载自诊断系统</a:t>
            </a:r>
            <a:endParaRPr lang="zh-CN" altLang="zh-CN" sz="2400" spc="200" dirty="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008729" y="2471411"/>
            <a:ext cx="2250222" cy="2264364"/>
            <a:chOff x="4858603" y="2444115"/>
            <a:chExt cx="2250222" cy="2264364"/>
          </a:xfrm>
        </p:grpSpPr>
        <p:grpSp>
          <p:nvGrpSpPr>
            <p:cNvPr id="2" name="Group 44"/>
            <p:cNvGrpSpPr/>
            <p:nvPr/>
          </p:nvGrpSpPr>
          <p:grpSpPr bwMode="auto">
            <a:xfrm>
              <a:off x="4858603" y="2444115"/>
              <a:ext cx="2250222" cy="2264364"/>
              <a:chOff x="1898" y="1504"/>
              <a:chExt cx="1628" cy="1627"/>
            </a:xfrm>
          </p:grpSpPr>
          <p:sp>
            <p:nvSpPr>
              <p:cNvPr id="3" name="Freeform 4"/>
              <p:cNvSpPr/>
              <p:nvPr/>
            </p:nvSpPr>
            <p:spPr bwMode="auto">
              <a:xfrm>
                <a:off x="1898" y="1504"/>
                <a:ext cx="1628" cy="1627"/>
              </a:xfrm>
              <a:custGeom>
                <a:avLst/>
                <a:gdLst>
                  <a:gd name="T0" fmla="*/ 4814578 w 1050"/>
                  <a:gd name="T1" fmla="*/ 5442098 h 1049"/>
                  <a:gd name="T2" fmla="*/ 4609959 w 1050"/>
                  <a:gd name="T3" fmla="*/ 6002580 h 1049"/>
                  <a:gd name="T4" fmla="*/ 4038230 w 1050"/>
                  <a:gd name="T5" fmla="*/ 5839862 h 1049"/>
                  <a:gd name="T6" fmla="*/ 3761390 w 1050"/>
                  <a:gd name="T7" fmla="*/ 6291864 h 1049"/>
                  <a:gd name="T8" fmla="*/ 3165586 w 1050"/>
                  <a:gd name="T9" fmla="*/ 5972447 h 1049"/>
                  <a:gd name="T10" fmla="*/ 2666074 w 1050"/>
                  <a:gd name="T11" fmla="*/ 6309945 h 1049"/>
                  <a:gd name="T12" fmla="*/ 2292943 w 1050"/>
                  <a:gd name="T13" fmla="*/ 5839862 h 1049"/>
                  <a:gd name="T14" fmla="*/ 1811485 w 1050"/>
                  <a:gd name="T15" fmla="*/ 6044771 h 1049"/>
                  <a:gd name="T16" fmla="*/ 1636957 w 1050"/>
                  <a:gd name="T17" fmla="*/ 5526473 h 1049"/>
                  <a:gd name="T18" fmla="*/ 1396230 w 1050"/>
                  <a:gd name="T19" fmla="*/ 5351703 h 1049"/>
                  <a:gd name="T20" fmla="*/ 842552 w 1050"/>
                  <a:gd name="T21" fmla="*/ 5339646 h 1049"/>
                  <a:gd name="T22" fmla="*/ 806443 w 1050"/>
                  <a:gd name="T23" fmla="*/ 4688765 h 1049"/>
                  <a:gd name="T24" fmla="*/ 282856 w 1050"/>
                  <a:gd name="T25" fmla="*/ 4520016 h 1049"/>
                  <a:gd name="T26" fmla="*/ 469422 w 1050"/>
                  <a:gd name="T27" fmla="*/ 3959535 h 1049"/>
                  <a:gd name="T28" fmla="*/ 0 w 1050"/>
                  <a:gd name="T29" fmla="*/ 3555747 h 1049"/>
                  <a:gd name="T30" fmla="*/ 361093 w 1050"/>
                  <a:gd name="T31" fmla="*/ 3013346 h 1049"/>
                  <a:gd name="T32" fmla="*/ 36111 w 1050"/>
                  <a:gd name="T33" fmla="*/ 2567371 h 1049"/>
                  <a:gd name="T34" fmla="*/ 517566 w 1050"/>
                  <a:gd name="T35" fmla="*/ 2217823 h 1049"/>
                  <a:gd name="T36" fmla="*/ 331003 w 1050"/>
                  <a:gd name="T37" fmla="*/ 1711579 h 1049"/>
                  <a:gd name="T38" fmla="*/ 890697 w 1050"/>
                  <a:gd name="T39" fmla="*/ 1506673 h 1049"/>
                  <a:gd name="T40" fmla="*/ 842552 w 1050"/>
                  <a:gd name="T41" fmla="*/ 982350 h 1049"/>
                  <a:gd name="T42" fmla="*/ 1396230 w 1050"/>
                  <a:gd name="T43" fmla="*/ 976324 h 1049"/>
                  <a:gd name="T44" fmla="*/ 1630940 w 1050"/>
                  <a:gd name="T45" fmla="*/ 367629 h 1049"/>
                  <a:gd name="T46" fmla="*/ 2154524 w 1050"/>
                  <a:gd name="T47" fmla="*/ 530349 h 1049"/>
                  <a:gd name="T48" fmla="*/ 2437381 w 1050"/>
                  <a:gd name="T49" fmla="*/ 439949 h 1049"/>
                  <a:gd name="T50" fmla="*/ 3015131 w 1050"/>
                  <a:gd name="T51" fmla="*/ 349549 h 1049"/>
                  <a:gd name="T52" fmla="*/ 3562786 w 1050"/>
                  <a:gd name="T53" fmla="*/ 0 h 1049"/>
                  <a:gd name="T54" fmla="*/ 3887772 w 1050"/>
                  <a:gd name="T55" fmla="*/ 439949 h 1049"/>
                  <a:gd name="T56" fmla="*/ 4176648 w 1050"/>
                  <a:gd name="T57" fmla="*/ 530349 h 1049"/>
                  <a:gd name="T58" fmla="*/ 4700234 w 1050"/>
                  <a:gd name="T59" fmla="*/ 367629 h 1049"/>
                  <a:gd name="T60" fmla="*/ 4874758 w 1050"/>
                  <a:gd name="T61" fmla="*/ 934137 h 1049"/>
                  <a:gd name="T62" fmla="*/ 5416402 w 1050"/>
                  <a:gd name="T63" fmla="*/ 910030 h 1049"/>
                  <a:gd name="T64" fmla="*/ 5440471 w 1050"/>
                  <a:gd name="T65" fmla="*/ 1506673 h 1049"/>
                  <a:gd name="T66" fmla="*/ 6000168 w 1050"/>
                  <a:gd name="T67" fmla="*/ 1711579 h 1049"/>
                  <a:gd name="T68" fmla="*/ 5837675 w 1050"/>
                  <a:gd name="T69" fmla="*/ 2290141 h 1049"/>
                  <a:gd name="T70" fmla="*/ 6289046 w 1050"/>
                  <a:gd name="T71" fmla="*/ 2567371 h 1049"/>
                  <a:gd name="T72" fmla="*/ 5976095 w 1050"/>
                  <a:gd name="T73" fmla="*/ 3157986 h 1049"/>
                  <a:gd name="T74" fmla="*/ 6307100 w 1050"/>
                  <a:gd name="T75" fmla="*/ 3658200 h 1049"/>
                  <a:gd name="T76" fmla="*/ 5837675 w 1050"/>
                  <a:gd name="T77" fmla="*/ 4031855 h 1049"/>
                  <a:gd name="T78" fmla="*/ 6048310 w 1050"/>
                  <a:gd name="T79" fmla="*/ 4520016 h 1049"/>
                  <a:gd name="T80" fmla="*/ 5524730 w 1050"/>
                  <a:gd name="T81" fmla="*/ 4688765 h 1049"/>
                  <a:gd name="T82" fmla="*/ 5350202 w 1050"/>
                  <a:gd name="T83" fmla="*/ 4929834 h 1049"/>
                  <a:gd name="T84" fmla="*/ 5344183 w 1050"/>
                  <a:gd name="T85" fmla="*/ 5490313 h 1049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050"/>
                  <a:gd name="T130" fmla="*/ 0 h 1049"/>
                  <a:gd name="T131" fmla="*/ 1050 w 1050"/>
                  <a:gd name="T132" fmla="*/ 1049 h 1049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050" h="1049">
                    <a:moveTo>
                      <a:pt x="888" y="911"/>
                    </a:moveTo>
                    <a:lnTo>
                      <a:pt x="820" y="888"/>
                    </a:lnTo>
                    <a:lnTo>
                      <a:pt x="800" y="903"/>
                    </a:lnTo>
                    <a:lnTo>
                      <a:pt x="780" y="917"/>
                    </a:lnTo>
                    <a:lnTo>
                      <a:pt x="781" y="988"/>
                    </a:lnTo>
                    <a:lnTo>
                      <a:pt x="766" y="996"/>
                    </a:lnTo>
                    <a:lnTo>
                      <a:pt x="751" y="1003"/>
                    </a:lnTo>
                    <a:lnTo>
                      <a:pt x="694" y="961"/>
                    </a:lnTo>
                    <a:lnTo>
                      <a:pt x="671" y="969"/>
                    </a:lnTo>
                    <a:lnTo>
                      <a:pt x="658" y="972"/>
                    </a:lnTo>
                    <a:lnTo>
                      <a:pt x="646" y="976"/>
                    </a:lnTo>
                    <a:lnTo>
                      <a:pt x="625" y="1044"/>
                    </a:lnTo>
                    <a:lnTo>
                      <a:pt x="592" y="1049"/>
                    </a:lnTo>
                    <a:lnTo>
                      <a:pt x="551" y="991"/>
                    </a:lnTo>
                    <a:lnTo>
                      <a:pt x="526" y="991"/>
                    </a:lnTo>
                    <a:lnTo>
                      <a:pt x="501" y="991"/>
                    </a:lnTo>
                    <a:lnTo>
                      <a:pt x="460" y="1049"/>
                    </a:lnTo>
                    <a:lnTo>
                      <a:pt x="443" y="1047"/>
                    </a:lnTo>
                    <a:lnTo>
                      <a:pt x="426" y="1044"/>
                    </a:lnTo>
                    <a:lnTo>
                      <a:pt x="405" y="976"/>
                    </a:lnTo>
                    <a:lnTo>
                      <a:pt x="381" y="969"/>
                    </a:lnTo>
                    <a:lnTo>
                      <a:pt x="369" y="965"/>
                    </a:lnTo>
                    <a:lnTo>
                      <a:pt x="358" y="961"/>
                    </a:lnTo>
                    <a:lnTo>
                      <a:pt x="301" y="1003"/>
                    </a:lnTo>
                    <a:lnTo>
                      <a:pt x="286" y="996"/>
                    </a:lnTo>
                    <a:lnTo>
                      <a:pt x="271" y="988"/>
                    </a:lnTo>
                    <a:lnTo>
                      <a:pt x="272" y="917"/>
                    </a:lnTo>
                    <a:lnTo>
                      <a:pt x="252" y="903"/>
                    </a:lnTo>
                    <a:lnTo>
                      <a:pt x="242" y="895"/>
                    </a:lnTo>
                    <a:lnTo>
                      <a:pt x="232" y="888"/>
                    </a:lnTo>
                    <a:lnTo>
                      <a:pt x="164" y="911"/>
                    </a:lnTo>
                    <a:lnTo>
                      <a:pt x="152" y="899"/>
                    </a:lnTo>
                    <a:lnTo>
                      <a:pt x="140" y="886"/>
                    </a:lnTo>
                    <a:lnTo>
                      <a:pt x="163" y="818"/>
                    </a:lnTo>
                    <a:lnTo>
                      <a:pt x="148" y="799"/>
                    </a:lnTo>
                    <a:lnTo>
                      <a:pt x="134" y="778"/>
                    </a:lnTo>
                    <a:lnTo>
                      <a:pt x="63" y="779"/>
                    </a:lnTo>
                    <a:lnTo>
                      <a:pt x="55" y="765"/>
                    </a:lnTo>
                    <a:lnTo>
                      <a:pt x="47" y="750"/>
                    </a:lnTo>
                    <a:lnTo>
                      <a:pt x="90" y="693"/>
                    </a:lnTo>
                    <a:lnTo>
                      <a:pt x="82" y="669"/>
                    </a:lnTo>
                    <a:lnTo>
                      <a:pt x="78" y="657"/>
                    </a:lnTo>
                    <a:lnTo>
                      <a:pt x="75" y="645"/>
                    </a:lnTo>
                    <a:lnTo>
                      <a:pt x="6" y="623"/>
                    </a:lnTo>
                    <a:lnTo>
                      <a:pt x="0" y="590"/>
                    </a:lnTo>
                    <a:lnTo>
                      <a:pt x="60" y="549"/>
                    </a:lnTo>
                    <a:lnTo>
                      <a:pt x="59" y="524"/>
                    </a:lnTo>
                    <a:lnTo>
                      <a:pt x="60" y="500"/>
                    </a:lnTo>
                    <a:lnTo>
                      <a:pt x="0" y="459"/>
                    </a:lnTo>
                    <a:lnTo>
                      <a:pt x="3" y="442"/>
                    </a:lnTo>
                    <a:lnTo>
                      <a:pt x="6" y="426"/>
                    </a:lnTo>
                    <a:lnTo>
                      <a:pt x="75" y="405"/>
                    </a:lnTo>
                    <a:lnTo>
                      <a:pt x="82" y="380"/>
                    </a:lnTo>
                    <a:lnTo>
                      <a:pt x="86" y="368"/>
                    </a:lnTo>
                    <a:lnTo>
                      <a:pt x="90" y="356"/>
                    </a:lnTo>
                    <a:lnTo>
                      <a:pt x="47" y="299"/>
                    </a:lnTo>
                    <a:lnTo>
                      <a:pt x="55" y="284"/>
                    </a:lnTo>
                    <a:lnTo>
                      <a:pt x="63" y="270"/>
                    </a:lnTo>
                    <a:lnTo>
                      <a:pt x="134" y="271"/>
                    </a:lnTo>
                    <a:lnTo>
                      <a:pt x="148" y="250"/>
                    </a:lnTo>
                    <a:lnTo>
                      <a:pt x="155" y="240"/>
                    </a:lnTo>
                    <a:lnTo>
                      <a:pt x="163" y="231"/>
                    </a:lnTo>
                    <a:lnTo>
                      <a:pt x="140" y="163"/>
                    </a:lnTo>
                    <a:lnTo>
                      <a:pt x="152" y="151"/>
                    </a:lnTo>
                    <a:lnTo>
                      <a:pt x="164" y="139"/>
                    </a:lnTo>
                    <a:lnTo>
                      <a:pt x="232" y="162"/>
                    </a:lnTo>
                    <a:lnTo>
                      <a:pt x="252" y="147"/>
                    </a:lnTo>
                    <a:lnTo>
                      <a:pt x="272" y="133"/>
                    </a:lnTo>
                    <a:lnTo>
                      <a:pt x="271" y="61"/>
                    </a:lnTo>
                    <a:lnTo>
                      <a:pt x="286" y="53"/>
                    </a:lnTo>
                    <a:lnTo>
                      <a:pt x="301" y="46"/>
                    </a:lnTo>
                    <a:lnTo>
                      <a:pt x="358" y="88"/>
                    </a:lnTo>
                    <a:lnTo>
                      <a:pt x="381" y="80"/>
                    </a:lnTo>
                    <a:lnTo>
                      <a:pt x="393" y="76"/>
                    </a:lnTo>
                    <a:lnTo>
                      <a:pt x="405" y="73"/>
                    </a:lnTo>
                    <a:lnTo>
                      <a:pt x="426" y="5"/>
                    </a:lnTo>
                    <a:lnTo>
                      <a:pt x="460" y="0"/>
                    </a:lnTo>
                    <a:lnTo>
                      <a:pt x="501" y="58"/>
                    </a:lnTo>
                    <a:lnTo>
                      <a:pt x="526" y="57"/>
                    </a:lnTo>
                    <a:lnTo>
                      <a:pt x="551" y="58"/>
                    </a:lnTo>
                    <a:lnTo>
                      <a:pt x="592" y="0"/>
                    </a:lnTo>
                    <a:lnTo>
                      <a:pt x="608" y="2"/>
                    </a:lnTo>
                    <a:lnTo>
                      <a:pt x="625" y="5"/>
                    </a:lnTo>
                    <a:lnTo>
                      <a:pt x="646" y="73"/>
                    </a:lnTo>
                    <a:lnTo>
                      <a:pt x="671" y="80"/>
                    </a:lnTo>
                    <a:lnTo>
                      <a:pt x="682" y="84"/>
                    </a:lnTo>
                    <a:lnTo>
                      <a:pt x="694" y="88"/>
                    </a:lnTo>
                    <a:lnTo>
                      <a:pt x="751" y="46"/>
                    </a:lnTo>
                    <a:lnTo>
                      <a:pt x="766" y="53"/>
                    </a:lnTo>
                    <a:lnTo>
                      <a:pt x="781" y="61"/>
                    </a:lnTo>
                    <a:lnTo>
                      <a:pt x="780" y="133"/>
                    </a:lnTo>
                    <a:lnTo>
                      <a:pt x="800" y="147"/>
                    </a:lnTo>
                    <a:lnTo>
                      <a:pt x="810" y="155"/>
                    </a:lnTo>
                    <a:lnTo>
                      <a:pt x="820" y="162"/>
                    </a:lnTo>
                    <a:lnTo>
                      <a:pt x="888" y="139"/>
                    </a:lnTo>
                    <a:lnTo>
                      <a:pt x="900" y="151"/>
                    </a:lnTo>
                    <a:lnTo>
                      <a:pt x="912" y="163"/>
                    </a:lnTo>
                    <a:lnTo>
                      <a:pt x="889" y="231"/>
                    </a:lnTo>
                    <a:lnTo>
                      <a:pt x="904" y="250"/>
                    </a:lnTo>
                    <a:lnTo>
                      <a:pt x="918" y="271"/>
                    </a:lnTo>
                    <a:lnTo>
                      <a:pt x="989" y="270"/>
                    </a:lnTo>
                    <a:lnTo>
                      <a:pt x="997" y="284"/>
                    </a:lnTo>
                    <a:lnTo>
                      <a:pt x="1005" y="299"/>
                    </a:lnTo>
                    <a:lnTo>
                      <a:pt x="962" y="356"/>
                    </a:lnTo>
                    <a:lnTo>
                      <a:pt x="970" y="380"/>
                    </a:lnTo>
                    <a:lnTo>
                      <a:pt x="974" y="393"/>
                    </a:lnTo>
                    <a:lnTo>
                      <a:pt x="977" y="405"/>
                    </a:lnTo>
                    <a:lnTo>
                      <a:pt x="1045" y="426"/>
                    </a:lnTo>
                    <a:lnTo>
                      <a:pt x="1050" y="459"/>
                    </a:lnTo>
                    <a:lnTo>
                      <a:pt x="992" y="500"/>
                    </a:lnTo>
                    <a:lnTo>
                      <a:pt x="993" y="524"/>
                    </a:lnTo>
                    <a:lnTo>
                      <a:pt x="992" y="549"/>
                    </a:lnTo>
                    <a:lnTo>
                      <a:pt x="1050" y="590"/>
                    </a:lnTo>
                    <a:lnTo>
                      <a:pt x="1048" y="607"/>
                    </a:lnTo>
                    <a:lnTo>
                      <a:pt x="1045" y="623"/>
                    </a:lnTo>
                    <a:lnTo>
                      <a:pt x="977" y="645"/>
                    </a:lnTo>
                    <a:lnTo>
                      <a:pt x="970" y="669"/>
                    </a:lnTo>
                    <a:lnTo>
                      <a:pt x="966" y="681"/>
                    </a:lnTo>
                    <a:lnTo>
                      <a:pt x="962" y="693"/>
                    </a:lnTo>
                    <a:lnTo>
                      <a:pt x="1005" y="750"/>
                    </a:lnTo>
                    <a:lnTo>
                      <a:pt x="997" y="765"/>
                    </a:lnTo>
                    <a:lnTo>
                      <a:pt x="989" y="779"/>
                    </a:lnTo>
                    <a:lnTo>
                      <a:pt x="918" y="778"/>
                    </a:lnTo>
                    <a:lnTo>
                      <a:pt x="904" y="799"/>
                    </a:lnTo>
                    <a:lnTo>
                      <a:pt x="897" y="809"/>
                    </a:lnTo>
                    <a:lnTo>
                      <a:pt x="889" y="818"/>
                    </a:lnTo>
                    <a:lnTo>
                      <a:pt x="912" y="886"/>
                    </a:lnTo>
                    <a:lnTo>
                      <a:pt x="900" y="899"/>
                    </a:lnTo>
                    <a:lnTo>
                      <a:pt x="888" y="911"/>
                    </a:lnTo>
                    <a:close/>
                  </a:path>
                </a:pathLst>
              </a:custGeom>
              <a:solidFill>
                <a:schemeClr val="tx2"/>
              </a:solidFill>
              <a:ln w="3175" cap="flat" cmpd="sng" algn="ctr">
                <a:noFill/>
                <a:prstDash val="solid"/>
                <a:round/>
              </a:ln>
            </p:spPr>
            <p:txBody>
              <a:bodyPr lIns="0" rIns="0" anchor="ctr"/>
              <a:lstStyle/>
              <a:p>
                <a:pPr marL="0" marR="0" lvl="0" indent="0" algn="l" defTabSz="90932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785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5" name="Oval 5"/>
              <p:cNvSpPr>
                <a:spLocks noChangeArrowheads="1"/>
              </p:cNvSpPr>
              <p:nvPr/>
            </p:nvSpPr>
            <p:spPr bwMode="auto">
              <a:xfrm>
                <a:off x="2125" y="1752"/>
                <a:ext cx="1175" cy="1149"/>
              </a:xfrm>
              <a:prstGeom prst="ellipse">
                <a:avLst/>
              </a:prstGeom>
              <a:solidFill>
                <a:srgbClr val="F2F2F2"/>
              </a:solidFill>
              <a:ln w="22225">
                <a:noFill/>
                <a:round/>
              </a:ln>
            </p:spPr>
            <p:txBody>
              <a:bodyPr anchor="ctr" anchorCtr="1"/>
              <a:lstStyle/>
              <a:p>
                <a:pPr lvl="0" algn="ctr" defTabSz="94615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kumimoji="0" lang="zh-CN" altLang="en-US" sz="3200" b="1" i="0" u="none" strike="noStrike" kern="1200" cap="none" spc="0" normalizeH="0" baseline="0" noProof="0" dirty="0">
                  <a:solidFill>
                    <a:srgbClr val="00B0F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 charset="0"/>
                  <a:ea typeface="微软雅黑" panose="020B0503020204020204" charset="-122"/>
                  <a:cs typeface="+mn-cs"/>
                  <a:sym typeface="+mn-ea"/>
                </a:endParaRPr>
              </a:p>
            </p:txBody>
          </p:sp>
        </p:grpSp>
        <p:sp>
          <p:nvSpPr>
            <p:cNvPr id="10" name="TextBox 9"/>
            <p:cNvSpPr txBox="1"/>
            <p:nvPr/>
          </p:nvSpPr>
          <p:spPr>
            <a:xfrm>
              <a:off x="5240742" y="3357350"/>
              <a:ext cx="170597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OBD</a:t>
              </a:r>
              <a:r>
                <a:rPr lang="en-US" altLang="zh-CN" sz="2800" b="1" dirty="0" smtClean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-</a:t>
              </a:r>
              <a:r>
                <a:rPr lang="zh-CN" altLang="en-US" sz="2800" b="1" dirty="0" smtClean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Ⅱ</a:t>
              </a:r>
              <a:endParaRPr lang="zh-CN" altLang="en-US" sz="2800" dirty="0"/>
            </a:p>
          </p:txBody>
        </p:sp>
      </p:grp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矩形 2"/>
          <p:cNvSpPr/>
          <p:nvPr/>
        </p:nvSpPr>
        <p:spPr>
          <a:xfrm>
            <a:off x="3960548" y="6100751"/>
            <a:ext cx="3535680" cy="42989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200" dirty="0">
                <a:latin typeface="微软雅黑" panose="020B0503020204020204" charset="-122"/>
                <a:ea typeface="微软雅黑" panose="020B0503020204020204" charset="-122"/>
              </a:rPr>
              <a:t>车载自诊断系统控制原理图</a:t>
            </a:r>
            <a:endParaRPr lang="zh-CN" altLang="en-US" sz="2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矩形 1"/>
          <p:cNvSpPr/>
          <p:nvPr/>
        </p:nvSpPr>
        <p:spPr>
          <a:xfrm>
            <a:off x="819520" y="565813"/>
            <a:ext cx="271208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故障自诊断系统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7" name="Picture 2" descr="C:\Users\Administrator\Desktop\图片2.png"/>
          <p:cNvPicPr>
            <a:picLocks noChangeAspect="1" noChangeArrowheads="1"/>
          </p:cNvPicPr>
          <p:nvPr/>
        </p:nvPicPr>
        <p:blipFill>
          <a:blip r:embed="rId1" cstate="print"/>
          <a:srcRect l="5359" r="12592" b="9165"/>
          <a:stretch>
            <a:fillRect/>
          </a:stretch>
        </p:blipFill>
        <p:spPr bwMode="auto">
          <a:xfrm>
            <a:off x="3657599" y="1690332"/>
            <a:ext cx="5284798" cy="4096318"/>
          </a:xfrm>
          <a:prstGeom prst="rect">
            <a:avLst/>
          </a:prstGeom>
          <a:noFill/>
        </p:spPr>
      </p:pic>
      <p:sp>
        <p:nvSpPr>
          <p:cNvPr id="29" name="圆角矩形 28"/>
          <p:cNvSpPr/>
          <p:nvPr/>
        </p:nvSpPr>
        <p:spPr>
          <a:xfrm>
            <a:off x="7215856" y="3105860"/>
            <a:ext cx="1546007" cy="1084003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圆角矩形 29"/>
          <p:cNvSpPr/>
          <p:nvPr/>
        </p:nvSpPr>
        <p:spPr>
          <a:xfrm>
            <a:off x="4517410" y="3462977"/>
            <a:ext cx="1310184" cy="522169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1" name="直接箭头连接符 30"/>
          <p:cNvCxnSpPr/>
          <p:nvPr/>
        </p:nvCxnSpPr>
        <p:spPr>
          <a:xfrm>
            <a:off x="6005015" y="3630304"/>
            <a:ext cx="1173708" cy="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圆角矩形标注 33"/>
          <p:cNvSpPr/>
          <p:nvPr/>
        </p:nvSpPr>
        <p:spPr>
          <a:xfrm>
            <a:off x="791569" y="3097159"/>
            <a:ext cx="2483893" cy="1488489"/>
          </a:xfrm>
          <a:prstGeom prst="wedgeRoundRectCallout">
            <a:avLst>
              <a:gd name="adj1" fmla="val 80227"/>
              <a:gd name="adj2" fmla="val -9995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lstStyle/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通过一定的程序可以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读取</a:t>
            </a:r>
            <a:r>
              <a:rPr lang="zh-CN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故障</a:t>
            </a:r>
            <a:endParaRPr lang="en-US" altLang="zh-CN" sz="2400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圆角矩形标注 34"/>
          <p:cNvSpPr/>
          <p:nvPr/>
        </p:nvSpPr>
        <p:spPr>
          <a:xfrm>
            <a:off x="8120419" y="791569"/>
            <a:ext cx="3016154" cy="1787857"/>
          </a:xfrm>
          <a:prstGeom prst="wedgeRoundRectCallout">
            <a:avLst>
              <a:gd name="adj1" fmla="val -93470"/>
              <a:gd name="adj2" fmla="val 61298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lstStyle/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根据故障码的提示，维修人员能确定故障性质和部位</a:t>
            </a:r>
            <a:endParaRPr lang="zh-CN" altLang="zh-CN" sz="2400" spc="200" dirty="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6" name="文本框 2"/>
          <p:cNvSpPr txBox="1"/>
          <p:nvPr/>
        </p:nvSpPr>
        <p:spPr>
          <a:xfrm>
            <a:off x="3864260" y="910258"/>
            <a:ext cx="308546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——OBD-</a:t>
            </a:r>
            <a:r>
              <a:rPr lang="zh-CN" altLang="en-US" sz="24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Ⅱ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  <p:bldP spid="29" grpId="0" bldLvl="0" animBg="1"/>
      <p:bldP spid="30" grpId="0" bldLvl="0" animBg="1"/>
      <p:bldP spid="34" grpId="0" bldLvl="0" animBg="1"/>
      <p:bldP spid="3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727651" y="1883392"/>
            <a:ext cx="5117821" cy="3960889"/>
            <a:chOff x="2273561" y="2060812"/>
            <a:chExt cx="5117821" cy="3960889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" cstate="print"/>
            <a:srcRect t="10838"/>
            <a:stretch>
              <a:fillRect/>
            </a:stretch>
          </p:blipFill>
          <p:spPr>
            <a:xfrm>
              <a:off x="2273561" y="2060812"/>
              <a:ext cx="5117821" cy="3421958"/>
            </a:xfrm>
            <a:prstGeom prst="rect">
              <a:avLst/>
            </a:prstGeom>
          </p:spPr>
        </p:pic>
        <p:sp>
          <p:nvSpPr>
            <p:cNvPr id="9220" name="矩形 2"/>
            <p:cNvSpPr/>
            <p:nvPr/>
          </p:nvSpPr>
          <p:spPr>
            <a:xfrm>
              <a:off x="4082553" y="5591806"/>
              <a:ext cx="1637030" cy="42989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200" dirty="0">
                  <a:latin typeface="微软雅黑" panose="020B0503020204020204" charset="-122"/>
                  <a:ea typeface="微软雅黑" panose="020B0503020204020204" charset="-122"/>
                </a:rPr>
                <a:t>OBD</a:t>
              </a:r>
              <a:r>
                <a:rPr lang="zh-CN" altLang="en-US" sz="2200" dirty="0">
                  <a:latin typeface="微软雅黑" panose="020B0503020204020204" charset="-122"/>
                  <a:ea typeface="微软雅黑" panose="020B0503020204020204" charset="-122"/>
                </a:rPr>
                <a:t>诊断座</a:t>
              </a:r>
              <a:endParaRPr lang="zh-CN" altLang="en-US" sz="22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5" name="矩形 1"/>
          <p:cNvSpPr/>
          <p:nvPr/>
        </p:nvSpPr>
        <p:spPr>
          <a:xfrm>
            <a:off x="819520" y="565813"/>
            <a:ext cx="271208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故障自诊断系统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2"/>
          <p:cNvSpPr txBox="1"/>
          <p:nvPr/>
        </p:nvSpPr>
        <p:spPr>
          <a:xfrm>
            <a:off x="3864260" y="910258"/>
            <a:ext cx="308546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——OBD-</a:t>
            </a:r>
            <a:r>
              <a:rPr lang="zh-CN" altLang="en-US" sz="24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Ⅱ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7492622" y="3821374"/>
            <a:ext cx="2879677" cy="1787857"/>
          </a:xfrm>
          <a:prstGeom prst="wedgeRoundRectCallout">
            <a:avLst>
              <a:gd name="adj1" fmla="val -97736"/>
              <a:gd name="adj2" fmla="val -80687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lstStyle/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一般安装在驾驶室仪表板下方</a:t>
            </a:r>
            <a:endParaRPr lang="zh-CN" altLang="zh-CN" sz="2400" spc="200" dirty="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7535841" y="1107743"/>
            <a:ext cx="2879677" cy="1787857"/>
          </a:xfrm>
          <a:prstGeom prst="wedgeRoundRectCallout">
            <a:avLst>
              <a:gd name="adj1" fmla="val -93944"/>
              <a:gd name="adj2" fmla="val 47557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lstStyle/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通过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故</a:t>
            </a:r>
            <a:r>
              <a:rPr lang="zh-CN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障诊断</a:t>
            </a:r>
            <a:r>
              <a:rPr lang="zh-CN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仪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读</a:t>
            </a:r>
            <a:r>
              <a:rPr lang="zh-CN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取故障码</a:t>
            </a:r>
            <a:endParaRPr lang="zh-CN" altLang="zh-CN" sz="24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/>
          <p:nvPr/>
        </p:nvSpPr>
        <p:spPr>
          <a:xfrm>
            <a:off x="819520" y="565813"/>
            <a:ext cx="271208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故障自诊断系统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2"/>
          <p:cNvSpPr txBox="1"/>
          <p:nvPr/>
        </p:nvSpPr>
        <p:spPr>
          <a:xfrm>
            <a:off x="3864260" y="910258"/>
            <a:ext cx="308546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故障诊断仪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1173708" y="1664145"/>
            <a:ext cx="2852382" cy="1775091"/>
          </a:xfrm>
          <a:prstGeom prst="wedgeRoundRectCallout">
            <a:avLst>
              <a:gd name="adj1" fmla="val 67528"/>
              <a:gd name="adj2" fmla="val 30292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lstStyle/>
          <a:p>
            <a:pPr>
              <a:lnSpc>
                <a:spcPct val="125000"/>
              </a:lnSpc>
            </a:pPr>
            <a:r>
              <a:rPr lang="zh-CN" altLang="zh-CN" sz="2800" spc="2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车辆故障自检终端，又</a:t>
            </a:r>
            <a:r>
              <a:rPr lang="zh-CN" altLang="zh-CN" sz="2800" spc="2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称</a:t>
            </a:r>
            <a:r>
              <a:rPr lang="zh-CN" altLang="en-US" sz="2800" spc="2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“</a:t>
            </a:r>
            <a:r>
              <a:rPr lang="zh-CN" altLang="zh-CN" sz="2800" spc="2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汽</a:t>
            </a:r>
            <a:r>
              <a:rPr lang="zh-CN" altLang="zh-CN" sz="2800" spc="2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车解码</a:t>
            </a:r>
            <a:r>
              <a:rPr lang="zh-CN" altLang="zh-CN" sz="2800" spc="2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器</a:t>
            </a:r>
            <a:r>
              <a:rPr lang="zh-CN" altLang="en-US" sz="2800" spc="2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”</a:t>
            </a:r>
            <a:endParaRPr lang="zh-CN" altLang="zh-CN" sz="2800" spc="2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880942" y="2456597"/>
            <a:ext cx="2186940" cy="2189300"/>
            <a:chOff x="4921885" y="2224585"/>
            <a:chExt cx="2186940" cy="2189300"/>
          </a:xfrm>
        </p:grpSpPr>
        <p:grpSp>
          <p:nvGrpSpPr>
            <p:cNvPr id="7" name="Group 44"/>
            <p:cNvGrpSpPr/>
            <p:nvPr/>
          </p:nvGrpSpPr>
          <p:grpSpPr bwMode="auto">
            <a:xfrm>
              <a:off x="4921885" y="2224585"/>
              <a:ext cx="2186940" cy="2189300"/>
              <a:chOff x="1898" y="1504"/>
              <a:chExt cx="1628" cy="1627"/>
            </a:xfrm>
          </p:grpSpPr>
          <p:sp>
            <p:nvSpPr>
              <p:cNvPr id="8" name="Freeform 4"/>
              <p:cNvSpPr/>
              <p:nvPr/>
            </p:nvSpPr>
            <p:spPr bwMode="auto">
              <a:xfrm>
                <a:off x="1898" y="1504"/>
                <a:ext cx="1628" cy="1627"/>
              </a:xfrm>
              <a:custGeom>
                <a:avLst/>
                <a:gdLst>
                  <a:gd name="T0" fmla="*/ 4814578 w 1050"/>
                  <a:gd name="T1" fmla="*/ 5442098 h 1049"/>
                  <a:gd name="T2" fmla="*/ 4609959 w 1050"/>
                  <a:gd name="T3" fmla="*/ 6002580 h 1049"/>
                  <a:gd name="T4" fmla="*/ 4038230 w 1050"/>
                  <a:gd name="T5" fmla="*/ 5839862 h 1049"/>
                  <a:gd name="T6" fmla="*/ 3761390 w 1050"/>
                  <a:gd name="T7" fmla="*/ 6291864 h 1049"/>
                  <a:gd name="T8" fmla="*/ 3165586 w 1050"/>
                  <a:gd name="T9" fmla="*/ 5972447 h 1049"/>
                  <a:gd name="T10" fmla="*/ 2666074 w 1050"/>
                  <a:gd name="T11" fmla="*/ 6309945 h 1049"/>
                  <a:gd name="T12" fmla="*/ 2292943 w 1050"/>
                  <a:gd name="T13" fmla="*/ 5839862 h 1049"/>
                  <a:gd name="T14" fmla="*/ 1811485 w 1050"/>
                  <a:gd name="T15" fmla="*/ 6044771 h 1049"/>
                  <a:gd name="T16" fmla="*/ 1636957 w 1050"/>
                  <a:gd name="T17" fmla="*/ 5526473 h 1049"/>
                  <a:gd name="T18" fmla="*/ 1396230 w 1050"/>
                  <a:gd name="T19" fmla="*/ 5351703 h 1049"/>
                  <a:gd name="T20" fmla="*/ 842552 w 1050"/>
                  <a:gd name="T21" fmla="*/ 5339646 h 1049"/>
                  <a:gd name="T22" fmla="*/ 806443 w 1050"/>
                  <a:gd name="T23" fmla="*/ 4688765 h 1049"/>
                  <a:gd name="T24" fmla="*/ 282856 w 1050"/>
                  <a:gd name="T25" fmla="*/ 4520016 h 1049"/>
                  <a:gd name="T26" fmla="*/ 469422 w 1050"/>
                  <a:gd name="T27" fmla="*/ 3959535 h 1049"/>
                  <a:gd name="T28" fmla="*/ 0 w 1050"/>
                  <a:gd name="T29" fmla="*/ 3555747 h 1049"/>
                  <a:gd name="T30" fmla="*/ 361093 w 1050"/>
                  <a:gd name="T31" fmla="*/ 3013346 h 1049"/>
                  <a:gd name="T32" fmla="*/ 36111 w 1050"/>
                  <a:gd name="T33" fmla="*/ 2567371 h 1049"/>
                  <a:gd name="T34" fmla="*/ 517566 w 1050"/>
                  <a:gd name="T35" fmla="*/ 2217823 h 1049"/>
                  <a:gd name="T36" fmla="*/ 331003 w 1050"/>
                  <a:gd name="T37" fmla="*/ 1711579 h 1049"/>
                  <a:gd name="T38" fmla="*/ 890697 w 1050"/>
                  <a:gd name="T39" fmla="*/ 1506673 h 1049"/>
                  <a:gd name="T40" fmla="*/ 842552 w 1050"/>
                  <a:gd name="T41" fmla="*/ 982350 h 1049"/>
                  <a:gd name="T42" fmla="*/ 1396230 w 1050"/>
                  <a:gd name="T43" fmla="*/ 976324 h 1049"/>
                  <a:gd name="T44" fmla="*/ 1630940 w 1050"/>
                  <a:gd name="T45" fmla="*/ 367629 h 1049"/>
                  <a:gd name="T46" fmla="*/ 2154524 w 1050"/>
                  <a:gd name="T47" fmla="*/ 530349 h 1049"/>
                  <a:gd name="T48" fmla="*/ 2437381 w 1050"/>
                  <a:gd name="T49" fmla="*/ 439949 h 1049"/>
                  <a:gd name="T50" fmla="*/ 3015131 w 1050"/>
                  <a:gd name="T51" fmla="*/ 349549 h 1049"/>
                  <a:gd name="T52" fmla="*/ 3562786 w 1050"/>
                  <a:gd name="T53" fmla="*/ 0 h 1049"/>
                  <a:gd name="T54" fmla="*/ 3887772 w 1050"/>
                  <a:gd name="T55" fmla="*/ 439949 h 1049"/>
                  <a:gd name="T56" fmla="*/ 4176648 w 1050"/>
                  <a:gd name="T57" fmla="*/ 530349 h 1049"/>
                  <a:gd name="T58" fmla="*/ 4700234 w 1050"/>
                  <a:gd name="T59" fmla="*/ 367629 h 1049"/>
                  <a:gd name="T60" fmla="*/ 4874758 w 1050"/>
                  <a:gd name="T61" fmla="*/ 934137 h 1049"/>
                  <a:gd name="T62" fmla="*/ 5416402 w 1050"/>
                  <a:gd name="T63" fmla="*/ 910030 h 1049"/>
                  <a:gd name="T64" fmla="*/ 5440471 w 1050"/>
                  <a:gd name="T65" fmla="*/ 1506673 h 1049"/>
                  <a:gd name="T66" fmla="*/ 6000168 w 1050"/>
                  <a:gd name="T67" fmla="*/ 1711579 h 1049"/>
                  <a:gd name="T68" fmla="*/ 5837675 w 1050"/>
                  <a:gd name="T69" fmla="*/ 2290141 h 1049"/>
                  <a:gd name="T70" fmla="*/ 6289046 w 1050"/>
                  <a:gd name="T71" fmla="*/ 2567371 h 1049"/>
                  <a:gd name="T72" fmla="*/ 5976095 w 1050"/>
                  <a:gd name="T73" fmla="*/ 3157986 h 1049"/>
                  <a:gd name="T74" fmla="*/ 6307100 w 1050"/>
                  <a:gd name="T75" fmla="*/ 3658200 h 1049"/>
                  <a:gd name="T76" fmla="*/ 5837675 w 1050"/>
                  <a:gd name="T77" fmla="*/ 4031855 h 1049"/>
                  <a:gd name="T78" fmla="*/ 6048310 w 1050"/>
                  <a:gd name="T79" fmla="*/ 4520016 h 1049"/>
                  <a:gd name="T80" fmla="*/ 5524730 w 1050"/>
                  <a:gd name="T81" fmla="*/ 4688765 h 1049"/>
                  <a:gd name="T82" fmla="*/ 5350202 w 1050"/>
                  <a:gd name="T83" fmla="*/ 4929834 h 1049"/>
                  <a:gd name="T84" fmla="*/ 5344183 w 1050"/>
                  <a:gd name="T85" fmla="*/ 5490313 h 1049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050"/>
                  <a:gd name="T130" fmla="*/ 0 h 1049"/>
                  <a:gd name="T131" fmla="*/ 1050 w 1050"/>
                  <a:gd name="T132" fmla="*/ 1049 h 1049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050" h="1049">
                    <a:moveTo>
                      <a:pt x="888" y="911"/>
                    </a:moveTo>
                    <a:lnTo>
                      <a:pt x="820" y="888"/>
                    </a:lnTo>
                    <a:lnTo>
                      <a:pt x="800" y="903"/>
                    </a:lnTo>
                    <a:lnTo>
                      <a:pt x="780" y="917"/>
                    </a:lnTo>
                    <a:lnTo>
                      <a:pt x="781" y="988"/>
                    </a:lnTo>
                    <a:lnTo>
                      <a:pt x="766" y="996"/>
                    </a:lnTo>
                    <a:lnTo>
                      <a:pt x="751" y="1003"/>
                    </a:lnTo>
                    <a:lnTo>
                      <a:pt x="694" y="961"/>
                    </a:lnTo>
                    <a:lnTo>
                      <a:pt x="671" y="969"/>
                    </a:lnTo>
                    <a:lnTo>
                      <a:pt x="658" y="972"/>
                    </a:lnTo>
                    <a:lnTo>
                      <a:pt x="646" y="976"/>
                    </a:lnTo>
                    <a:lnTo>
                      <a:pt x="625" y="1044"/>
                    </a:lnTo>
                    <a:lnTo>
                      <a:pt x="592" y="1049"/>
                    </a:lnTo>
                    <a:lnTo>
                      <a:pt x="551" y="991"/>
                    </a:lnTo>
                    <a:lnTo>
                      <a:pt x="526" y="991"/>
                    </a:lnTo>
                    <a:lnTo>
                      <a:pt x="501" y="991"/>
                    </a:lnTo>
                    <a:lnTo>
                      <a:pt x="460" y="1049"/>
                    </a:lnTo>
                    <a:lnTo>
                      <a:pt x="443" y="1047"/>
                    </a:lnTo>
                    <a:lnTo>
                      <a:pt x="426" y="1044"/>
                    </a:lnTo>
                    <a:lnTo>
                      <a:pt x="405" y="976"/>
                    </a:lnTo>
                    <a:lnTo>
                      <a:pt x="381" y="969"/>
                    </a:lnTo>
                    <a:lnTo>
                      <a:pt x="369" y="965"/>
                    </a:lnTo>
                    <a:lnTo>
                      <a:pt x="358" y="961"/>
                    </a:lnTo>
                    <a:lnTo>
                      <a:pt x="301" y="1003"/>
                    </a:lnTo>
                    <a:lnTo>
                      <a:pt x="286" y="996"/>
                    </a:lnTo>
                    <a:lnTo>
                      <a:pt x="271" y="988"/>
                    </a:lnTo>
                    <a:lnTo>
                      <a:pt x="272" y="917"/>
                    </a:lnTo>
                    <a:lnTo>
                      <a:pt x="252" y="903"/>
                    </a:lnTo>
                    <a:lnTo>
                      <a:pt x="242" y="895"/>
                    </a:lnTo>
                    <a:lnTo>
                      <a:pt x="232" y="888"/>
                    </a:lnTo>
                    <a:lnTo>
                      <a:pt x="164" y="911"/>
                    </a:lnTo>
                    <a:lnTo>
                      <a:pt x="152" y="899"/>
                    </a:lnTo>
                    <a:lnTo>
                      <a:pt x="140" y="886"/>
                    </a:lnTo>
                    <a:lnTo>
                      <a:pt x="163" y="818"/>
                    </a:lnTo>
                    <a:lnTo>
                      <a:pt x="148" y="799"/>
                    </a:lnTo>
                    <a:lnTo>
                      <a:pt x="134" y="778"/>
                    </a:lnTo>
                    <a:lnTo>
                      <a:pt x="63" y="779"/>
                    </a:lnTo>
                    <a:lnTo>
                      <a:pt x="55" y="765"/>
                    </a:lnTo>
                    <a:lnTo>
                      <a:pt x="47" y="750"/>
                    </a:lnTo>
                    <a:lnTo>
                      <a:pt x="90" y="693"/>
                    </a:lnTo>
                    <a:lnTo>
                      <a:pt x="82" y="669"/>
                    </a:lnTo>
                    <a:lnTo>
                      <a:pt x="78" y="657"/>
                    </a:lnTo>
                    <a:lnTo>
                      <a:pt x="75" y="645"/>
                    </a:lnTo>
                    <a:lnTo>
                      <a:pt x="6" y="623"/>
                    </a:lnTo>
                    <a:lnTo>
                      <a:pt x="0" y="590"/>
                    </a:lnTo>
                    <a:lnTo>
                      <a:pt x="60" y="549"/>
                    </a:lnTo>
                    <a:lnTo>
                      <a:pt x="59" y="524"/>
                    </a:lnTo>
                    <a:lnTo>
                      <a:pt x="60" y="500"/>
                    </a:lnTo>
                    <a:lnTo>
                      <a:pt x="0" y="459"/>
                    </a:lnTo>
                    <a:lnTo>
                      <a:pt x="3" y="442"/>
                    </a:lnTo>
                    <a:lnTo>
                      <a:pt x="6" y="426"/>
                    </a:lnTo>
                    <a:lnTo>
                      <a:pt x="75" y="405"/>
                    </a:lnTo>
                    <a:lnTo>
                      <a:pt x="82" y="380"/>
                    </a:lnTo>
                    <a:lnTo>
                      <a:pt x="86" y="368"/>
                    </a:lnTo>
                    <a:lnTo>
                      <a:pt x="90" y="356"/>
                    </a:lnTo>
                    <a:lnTo>
                      <a:pt x="47" y="299"/>
                    </a:lnTo>
                    <a:lnTo>
                      <a:pt x="55" y="284"/>
                    </a:lnTo>
                    <a:lnTo>
                      <a:pt x="63" y="270"/>
                    </a:lnTo>
                    <a:lnTo>
                      <a:pt x="134" y="271"/>
                    </a:lnTo>
                    <a:lnTo>
                      <a:pt x="148" y="250"/>
                    </a:lnTo>
                    <a:lnTo>
                      <a:pt x="155" y="240"/>
                    </a:lnTo>
                    <a:lnTo>
                      <a:pt x="163" y="231"/>
                    </a:lnTo>
                    <a:lnTo>
                      <a:pt x="140" y="163"/>
                    </a:lnTo>
                    <a:lnTo>
                      <a:pt x="152" y="151"/>
                    </a:lnTo>
                    <a:lnTo>
                      <a:pt x="164" y="139"/>
                    </a:lnTo>
                    <a:lnTo>
                      <a:pt x="232" y="162"/>
                    </a:lnTo>
                    <a:lnTo>
                      <a:pt x="252" y="147"/>
                    </a:lnTo>
                    <a:lnTo>
                      <a:pt x="272" y="133"/>
                    </a:lnTo>
                    <a:lnTo>
                      <a:pt x="271" y="61"/>
                    </a:lnTo>
                    <a:lnTo>
                      <a:pt x="286" y="53"/>
                    </a:lnTo>
                    <a:lnTo>
                      <a:pt x="301" y="46"/>
                    </a:lnTo>
                    <a:lnTo>
                      <a:pt x="358" y="88"/>
                    </a:lnTo>
                    <a:lnTo>
                      <a:pt x="381" y="80"/>
                    </a:lnTo>
                    <a:lnTo>
                      <a:pt x="393" y="76"/>
                    </a:lnTo>
                    <a:lnTo>
                      <a:pt x="405" y="73"/>
                    </a:lnTo>
                    <a:lnTo>
                      <a:pt x="426" y="5"/>
                    </a:lnTo>
                    <a:lnTo>
                      <a:pt x="460" y="0"/>
                    </a:lnTo>
                    <a:lnTo>
                      <a:pt x="501" y="58"/>
                    </a:lnTo>
                    <a:lnTo>
                      <a:pt x="526" y="57"/>
                    </a:lnTo>
                    <a:lnTo>
                      <a:pt x="551" y="58"/>
                    </a:lnTo>
                    <a:lnTo>
                      <a:pt x="592" y="0"/>
                    </a:lnTo>
                    <a:lnTo>
                      <a:pt x="608" y="2"/>
                    </a:lnTo>
                    <a:lnTo>
                      <a:pt x="625" y="5"/>
                    </a:lnTo>
                    <a:lnTo>
                      <a:pt x="646" y="73"/>
                    </a:lnTo>
                    <a:lnTo>
                      <a:pt x="671" y="80"/>
                    </a:lnTo>
                    <a:lnTo>
                      <a:pt x="682" y="84"/>
                    </a:lnTo>
                    <a:lnTo>
                      <a:pt x="694" y="88"/>
                    </a:lnTo>
                    <a:lnTo>
                      <a:pt x="751" y="46"/>
                    </a:lnTo>
                    <a:lnTo>
                      <a:pt x="766" y="53"/>
                    </a:lnTo>
                    <a:lnTo>
                      <a:pt x="781" y="61"/>
                    </a:lnTo>
                    <a:lnTo>
                      <a:pt x="780" y="133"/>
                    </a:lnTo>
                    <a:lnTo>
                      <a:pt x="800" y="147"/>
                    </a:lnTo>
                    <a:lnTo>
                      <a:pt x="810" y="155"/>
                    </a:lnTo>
                    <a:lnTo>
                      <a:pt x="820" y="162"/>
                    </a:lnTo>
                    <a:lnTo>
                      <a:pt x="888" y="139"/>
                    </a:lnTo>
                    <a:lnTo>
                      <a:pt x="900" y="151"/>
                    </a:lnTo>
                    <a:lnTo>
                      <a:pt x="912" y="163"/>
                    </a:lnTo>
                    <a:lnTo>
                      <a:pt x="889" y="231"/>
                    </a:lnTo>
                    <a:lnTo>
                      <a:pt x="904" y="250"/>
                    </a:lnTo>
                    <a:lnTo>
                      <a:pt x="918" y="271"/>
                    </a:lnTo>
                    <a:lnTo>
                      <a:pt x="989" y="270"/>
                    </a:lnTo>
                    <a:lnTo>
                      <a:pt x="997" y="284"/>
                    </a:lnTo>
                    <a:lnTo>
                      <a:pt x="1005" y="299"/>
                    </a:lnTo>
                    <a:lnTo>
                      <a:pt x="962" y="356"/>
                    </a:lnTo>
                    <a:lnTo>
                      <a:pt x="970" y="380"/>
                    </a:lnTo>
                    <a:lnTo>
                      <a:pt x="974" y="393"/>
                    </a:lnTo>
                    <a:lnTo>
                      <a:pt x="977" y="405"/>
                    </a:lnTo>
                    <a:lnTo>
                      <a:pt x="1045" y="426"/>
                    </a:lnTo>
                    <a:lnTo>
                      <a:pt x="1050" y="459"/>
                    </a:lnTo>
                    <a:lnTo>
                      <a:pt x="992" y="500"/>
                    </a:lnTo>
                    <a:lnTo>
                      <a:pt x="993" y="524"/>
                    </a:lnTo>
                    <a:lnTo>
                      <a:pt x="992" y="549"/>
                    </a:lnTo>
                    <a:lnTo>
                      <a:pt x="1050" y="590"/>
                    </a:lnTo>
                    <a:lnTo>
                      <a:pt x="1048" y="607"/>
                    </a:lnTo>
                    <a:lnTo>
                      <a:pt x="1045" y="623"/>
                    </a:lnTo>
                    <a:lnTo>
                      <a:pt x="977" y="645"/>
                    </a:lnTo>
                    <a:lnTo>
                      <a:pt x="970" y="669"/>
                    </a:lnTo>
                    <a:lnTo>
                      <a:pt x="966" y="681"/>
                    </a:lnTo>
                    <a:lnTo>
                      <a:pt x="962" y="693"/>
                    </a:lnTo>
                    <a:lnTo>
                      <a:pt x="1005" y="750"/>
                    </a:lnTo>
                    <a:lnTo>
                      <a:pt x="997" y="765"/>
                    </a:lnTo>
                    <a:lnTo>
                      <a:pt x="989" y="779"/>
                    </a:lnTo>
                    <a:lnTo>
                      <a:pt x="918" y="778"/>
                    </a:lnTo>
                    <a:lnTo>
                      <a:pt x="904" y="799"/>
                    </a:lnTo>
                    <a:lnTo>
                      <a:pt x="897" y="809"/>
                    </a:lnTo>
                    <a:lnTo>
                      <a:pt x="889" y="818"/>
                    </a:lnTo>
                    <a:lnTo>
                      <a:pt x="912" y="886"/>
                    </a:lnTo>
                    <a:lnTo>
                      <a:pt x="900" y="899"/>
                    </a:lnTo>
                    <a:lnTo>
                      <a:pt x="888" y="911"/>
                    </a:lnTo>
                    <a:close/>
                  </a:path>
                </a:pathLst>
              </a:custGeom>
              <a:solidFill>
                <a:schemeClr val="tx2"/>
              </a:solidFill>
              <a:ln w="3175" cap="flat" cmpd="sng" algn="ctr">
                <a:noFill/>
                <a:prstDash val="solid"/>
                <a:round/>
              </a:ln>
            </p:spPr>
            <p:txBody>
              <a:bodyPr lIns="0" rIns="0" anchor="ctr"/>
              <a:lstStyle/>
              <a:p>
                <a:pPr marL="0" marR="0" lvl="0" indent="0" algn="l" defTabSz="90932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785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9" name="Oval 5"/>
              <p:cNvSpPr>
                <a:spLocks noChangeArrowheads="1"/>
              </p:cNvSpPr>
              <p:nvPr/>
            </p:nvSpPr>
            <p:spPr bwMode="auto">
              <a:xfrm>
                <a:off x="2125" y="1752"/>
                <a:ext cx="1168" cy="1131"/>
              </a:xfrm>
              <a:prstGeom prst="ellipse">
                <a:avLst/>
              </a:prstGeom>
              <a:solidFill>
                <a:srgbClr val="F2F2F2"/>
              </a:solidFill>
              <a:ln w="22225">
                <a:noFill/>
                <a:round/>
              </a:ln>
            </p:spPr>
            <p:txBody>
              <a:bodyPr anchor="ctr" anchorCtr="1"/>
              <a:lstStyle/>
              <a:p>
                <a:pPr marL="0" marR="0" lvl="0" indent="0" algn="ctr" defTabSz="94615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1200" cap="none" spc="0" normalizeH="0" baseline="0" noProof="0" dirty="0">
                  <a:solidFill>
                    <a:srgbClr val="00B0F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 charset="0"/>
                  <a:ea typeface="微软雅黑" panose="020B0503020204020204" charset="-122"/>
                  <a:cs typeface="+mn-cs"/>
                  <a:sym typeface="+mn-ea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5256111" y="2807605"/>
              <a:ext cx="1581417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defTabSz="94615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200" b="1" dirty="0" smtClean="0">
                  <a:solidFill>
                    <a:srgbClr val="00B0F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Calibri" panose="020F0502020204030204" charset="0"/>
                  <a:ea typeface="微软雅黑" panose="020B0503020204020204" charset="-122"/>
                  <a:sym typeface="+mn-ea"/>
                </a:rPr>
                <a:t>故障诊断仪</a:t>
              </a:r>
              <a:endParaRPr lang="zh-CN" altLang="en-US" sz="3200" b="1" dirty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 charset="0"/>
                <a:ea typeface="微软雅黑" panose="020B0503020204020204" charset="-122"/>
                <a:sym typeface="+mn-ea"/>
              </a:endParaRPr>
            </a:p>
          </p:txBody>
        </p:sp>
      </p:grpSp>
      <p:sp>
        <p:nvSpPr>
          <p:cNvPr id="15" name="圆角矩形标注 14"/>
          <p:cNvSpPr/>
          <p:nvPr/>
        </p:nvSpPr>
        <p:spPr>
          <a:xfrm>
            <a:off x="8054453" y="1352521"/>
            <a:ext cx="2975212" cy="1802386"/>
          </a:xfrm>
          <a:prstGeom prst="wedgeRoundRectCallout">
            <a:avLst>
              <a:gd name="adj1" fmla="val -69170"/>
              <a:gd name="adj2" fmla="val 34078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lstStyle/>
          <a:p>
            <a:pPr>
              <a:lnSpc>
                <a:spcPct val="125000"/>
              </a:lnSpc>
            </a:pPr>
            <a:r>
              <a:rPr lang="zh-CN" altLang="zh-CN" sz="2800" spc="2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检测汽车故障的便携式智能汽车故障自检仪</a:t>
            </a:r>
            <a:endParaRPr lang="zh-CN" altLang="zh-CN" sz="2800" spc="200" dirty="0" smtClean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6" name="圆角矩形标注 15"/>
          <p:cNvSpPr/>
          <p:nvPr/>
        </p:nvSpPr>
        <p:spPr>
          <a:xfrm>
            <a:off x="7820168" y="3875964"/>
            <a:ext cx="3466531" cy="2251881"/>
          </a:xfrm>
          <a:prstGeom prst="wedgeRoundRectCallout">
            <a:avLst>
              <a:gd name="adj1" fmla="val -60854"/>
              <a:gd name="adj2" fmla="val -36649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lstStyle/>
          <a:p>
            <a:pPr>
              <a:lnSpc>
                <a:spcPct val="125000"/>
              </a:lnSpc>
            </a:pPr>
            <a:r>
              <a:rPr lang="zh-CN" altLang="zh-CN" sz="2800" spc="2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可</a:t>
            </a:r>
            <a:r>
              <a:rPr lang="zh-CN" altLang="zh-CN" sz="2800" spc="2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以读取电</a:t>
            </a:r>
            <a:r>
              <a:rPr lang="zh-CN" altLang="zh-CN" sz="2800" spc="2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控系统中的故障，并通过液晶显示屏显示故障信</a:t>
            </a:r>
            <a:r>
              <a:rPr lang="zh-CN" altLang="zh-CN" sz="2800" spc="2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息</a:t>
            </a:r>
            <a:endParaRPr lang="zh-CN" altLang="zh-CN" sz="2800" spc="200" dirty="0" smtClean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7" name="圆角矩形标注 16"/>
          <p:cNvSpPr/>
          <p:nvPr/>
        </p:nvSpPr>
        <p:spPr>
          <a:xfrm>
            <a:off x="1173707" y="4230807"/>
            <a:ext cx="2813713" cy="1746912"/>
          </a:xfrm>
          <a:prstGeom prst="wedgeRoundRectCallout">
            <a:avLst>
              <a:gd name="adj1" fmla="val 69696"/>
              <a:gd name="adj2" fmla="val -45611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lstStyle/>
          <a:p>
            <a:pPr>
              <a:lnSpc>
                <a:spcPct val="125000"/>
              </a:lnSpc>
            </a:pPr>
            <a:r>
              <a:rPr lang="zh-CN" altLang="zh-CN" sz="2800" spc="2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有</a:t>
            </a:r>
            <a:r>
              <a:rPr lang="zh-CN" altLang="en-US" sz="2800" spc="2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“</a:t>
            </a:r>
            <a:r>
              <a:rPr lang="zh-CN" altLang="zh-CN" sz="2800" spc="2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专</a:t>
            </a:r>
            <a:r>
              <a:rPr lang="zh-CN" altLang="zh-CN" sz="2800" spc="2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用</a:t>
            </a:r>
            <a:r>
              <a:rPr lang="zh-CN" altLang="zh-CN" sz="2800" spc="2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型</a:t>
            </a:r>
            <a:r>
              <a:rPr lang="zh-CN" altLang="en-US" sz="2800" spc="2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”</a:t>
            </a:r>
            <a:r>
              <a:rPr lang="zh-CN" altLang="zh-CN" sz="2800" spc="2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和</a:t>
            </a:r>
            <a:r>
              <a:rPr lang="zh-CN" altLang="en-US" sz="2800" spc="2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“</a:t>
            </a:r>
            <a:r>
              <a:rPr lang="zh-CN" altLang="zh-CN" sz="2800" spc="2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通</a:t>
            </a:r>
            <a:r>
              <a:rPr lang="zh-CN" altLang="zh-CN" sz="2800" spc="2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用</a:t>
            </a:r>
            <a:r>
              <a:rPr lang="zh-CN" altLang="zh-CN" sz="2800" spc="2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型</a:t>
            </a:r>
            <a:r>
              <a:rPr lang="zh-CN" altLang="en-US" sz="2800" spc="2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”</a:t>
            </a:r>
            <a:r>
              <a:rPr lang="zh-CN" altLang="zh-CN" sz="2800" spc="2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两</a:t>
            </a:r>
            <a:r>
              <a:rPr lang="zh-CN" altLang="zh-CN" sz="2800" spc="2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大类</a:t>
            </a:r>
            <a:endParaRPr lang="zh-CN" altLang="zh-CN" sz="2800" spc="200" dirty="0" smtClean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 bldLvl="0" animBg="1"/>
      <p:bldP spid="16" grpId="0" bldLvl="0" animBg="1"/>
      <p:bldP spid="17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Composite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907</Words>
  <Application>WPS 演示</Application>
  <PresentationFormat>自定义</PresentationFormat>
  <Paragraphs>150</Paragraphs>
  <Slides>22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Calibri</vt:lpstr>
      <vt:lpstr>Arial Unicode MS</vt:lpstr>
      <vt:lpstr>Calibri Light</vt:lpstr>
      <vt:lpstr>华文琥珀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倾斜的沙漏</cp:lastModifiedBy>
  <cp:revision>55</cp:revision>
  <dcterms:created xsi:type="dcterms:W3CDTF">2018-12-17T02:56:00Z</dcterms:created>
  <dcterms:modified xsi:type="dcterms:W3CDTF">2025-01-07T08:46:16Z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CAF8BBC1BB054E64B864FB87DC53608C_12</vt:lpwstr>
  </property>
</Properties>
</file>